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56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57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55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62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60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Default Extension="gif" ContentType="image/gif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58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54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59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64"/>
  </p:notesMasterIdLst>
  <p:sldIdLst>
    <p:sldId id="256" r:id="rId2"/>
    <p:sldId id="257" r:id="rId3"/>
    <p:sldId id="362" r:id="rId4"/>
    <p:sldId id="388" r:id="rId5"/>
    <p:sldId id="270" r:id="rId6"/>
    <p:sldId id="371" r:id="rId7"/>
    <p:sldId id="385" r:id="rId8"/>
    <p:sldId id="383" r:id="rId9"/>
    <p:sldId id="386" r:id="rId10"/>
    <p:sldId id="372" r:id="rId11"/>
    <p:sldId id="375" r:id="rId12"/>
    <p:sldId id="374" r:id="rId13"/>
    <p:sldId id="373" r:id="rId14"/>
    <p:sldId id="376" r:id="rId15"/>
    <p:sldId id="377" r:id="rId16"/>
    <p:sldId id="378" r:id="rId17"/>
    <p:sldId id="379" r:id="rId18"/>
    <p:sldId id="380" r:id="rId19"/>
    <p:sldId id="370" r:id="rId20"/>
    <p:sldId id="387" r:id="rId21"/>
    <p:sldId id="382" r:id="rId22"/>
    <p:sldId id="426" r:id="rId23"/>
    <p:sldId id="369" r:id="rId24"/>
    <p:sldId id="389" r:id="rId25"/>
    <p:sldId id="390" r:id="rId26"/>
    <p:sldId id="391" r:id="rId27"/>
    <p:sldId id="395" r:id="rId28"/>
    <p:sldId id="392" r:id="rId29"/>
    <p:sldId id="393" r:id="rId30"/>
    <p:sldId id="396" r:id="rId31"/>
    <p:sldId id="398" r:id="rId32"/>
    <p:sldId id="368" r:id="rId33"/>
    <p:sldId id="394" r:id="rId34"/>
    <p:sldId id="399" r:id="rId35"/>
    <p:sldId id="400" r:id="rId36"/>
    <p:sldId id="401" r:id="rId37"/>
    <p:sldId id="402" r:id="rId38"/>
    <p:sldId id="403" r:id="rId39"/>
    <p:sldId id="413" r:id="rId40"/>
    <p:sldId id="404" r:id="rId41"/>
    <p:sldId id="405" r:id="rId42"/>
    <p:sldId id="406" r:id="rId43"/>
    <p:sldId id="415" r:id="rId44"/>
    <p:sldId id="409" r:id="rId45"/>
    <p:sldId id="407" r:id="rId46"/>
    <p:sldId id="408" r:id="rId47"/>
    <p:sldId id="411" r:id="rId48"/>
    <p:sldId id="414" r:id="rId49"/>
    <p:sldId id="412" r:id="rId50"/>
    <p:sldId id="410" r:id="rId51"/>
    <p:sldId id="417" r:id="rId52"/>
    <p:sldId id="418" r:id="rId53"/>
    <p:sldId id="419" r:id="rId54"/>
    <p:sldId id="420" r:id="rId55"/>
    <p:sldId id="421" r:id="rId56"/>
    <p:sldId id="422" r:id="rId57"/>
    <p:sldId id="423" r:id="rId58"/>
    <p:sldId id="424" r:id="rId59"/>
    <p:sldId id="425" r:id="rId60"/>
    <p:sldId id="427" r:id="rId61"/>
    <p:sldId id="292" r:id="rId62"/>
    <p:sldId id="268" r:id="rId63"/>
  </p:sldIdLst>
  <p:sldSz cx="9144000" cy="6858000" type="screen4x3"/>
  <p:notesSz cx="6858000" cy="9144000"/>
  <p:embeddedFontLst>
    <p:embeddedFont>
      <p:font typeface="Roboto" pitchFamily="2" charset="0"/>
      <p:regular r:id="rId65"/>
      <p:bold r:id="rId66"/>
      <p:italic r:id="rId67"/>
      <p:boldItalic r:id="rId68"/>
    </p:embeddedFont>
    <p:embeddedFont>
      <p:font typeface="Calibri" pitchFamily="34" charset="0"/>
      <p:regular r:id="rId69"/>
      <p:bold r:id="rId70"/>
      <p:italic r:id="rId71"/>
      <p:boldItalic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0956" autoAdjust="0"/>
    <p:restoredTop sz="94660"/>
  </p:normalViewPr>
  <p:slideViewPr>
    <p:cSldViewPr snapToGrid="0">
      <p:cViewPr>
        <p:scale>
          <a:sx n="90" d="100"/>
          <a:sy n="90" d="100"/>
        </p:scale>
        <p:origin x="-2484" y="-7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-3870" y="-10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font" Target="fonts/font4.fntdata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2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1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6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7" name="Google Shape;29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t>62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143641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hape 16" descr="supa4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17"/>
          <p:cNvSpPr>
            <a:spLocks noGrp="1"/>
          </p:cNvSpPr>
          <p:nvPr>
            <p:ph type="pic" idx="2"/>
          </p:nvPr>
        </p:nvSpPr>
        <p:spPr>
          <a:xfrm>
            <a:off x="0" y="0"/>
            <a:ext cx="54864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Вертикальный заголовок и текст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eet The Team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424C53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424C5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pic" idx="2"/>
          </p:nvPr>
        </p:nvSpPr>
        <p:spPr>
          <a:xfrm>
            <a:off x="745316" y="1956681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pic" idx="3"/>
          </p:nvPr>
        </p:nvSpPr>
        <p:spPr>
          <a:xfrm>
            <a:off x="2780639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>
            <a:spLocks noGrp="1"/>
          </p:cNvSpPr>
          <p:nvPr>
            <p:ph type="pic" idx="4"/>
          </p:nvPr>
        </p:nvSpPr>
        <p:spPr>
          <a:xfrm>
            <a:off x="4800602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pic" idx="5"/>
          </p:nvPr>
        </p:nvSpPr>
        <p:spPr>
          <a:xfrm>
            <a:off x="6866090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2057402" y="1066800"/>
            <a:ext cx="5029200" cy="4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6"/>
          </p:nvPr>
        </p:nvSpPr>
        <p:spPr>
          <a:xfrm>
            <a:off x="684214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7"/>
          </p:nvPr>
        </p:nvSpPr>
        <p:spPr>
          <a:xfrm>
            <a:off x="2728771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8"/>
          </p:nvPr>
        </p:nvSpPr>
        <p:spPr>
          <a:xfrm>
            <a:off x="684214" y="4248149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9"/>
          </p:nvPr>
        </p:nvSpPr>
        <p:spPr>
          <a:xfrm>
            <a:off x="684212" y="4487334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3"/>
          </p:nvPr>
        </p:nvSpPr>
        <p:spPr>
          <a:xfrm>
            <a:off x="2741613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4"/>
          </p:nvPr>
        </p:nvSpPr>
        <p:spPr>
          <a:xfrm>
            <a:off x="274161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5"/>
          </p:nvPr>
        </p:nvSpPr>
        <p:spPr>
          <a:xfrm>
            <a:off x="4800600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6"/>
          </p:nvPr>
        </p:nvSpPr>
        <p:spPr>
          <a:xfrm>
            <a:off x="4813444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7"/>
          </p:nvPr>
        </p:nvSpPr>
        <p:spPr>
          <a:xfrm>
            <a:off x="481344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8"/>
          </p:nvPr>
        </p:nvSpPr>
        <p:spPr>
          <a:xfrm>
            <a:off x="6919772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9"/>
          </p:nvPr>
        </p:nvSpPr>
        <p:spPr>
          <a:xfrm>
            <a:off x="6932614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0"/>
          </p:nvPr>
        </p:nvSpPr>
        <p:spPr>
          <a:xfrm>
            <a:off x="693261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Сравнение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Только заголовок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Объект с подписью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Рисунок с подписью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Заголовок и вертикальный текст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.mozilla.org/ru/docs/%D0%A1%D0%BB%D0%BE%D0%B2%D0%B0%D1%80%D1%8C/%D1%84%D1%83%D0%BD%D0%BA%D1%86%D0%B8%D1%8F_%D0%BE%D0%B1%D1%80%D0%B0%D1%82%D0%BD%D0%BE%D0%B3%D0%BE_%D0%B2%D1%8B%D0%B7%D0%BE%D0%B2%D0%B0" TargetMode="External"/><Relationship Id="rId4" Type="http://schemas.openxmlformats.org/officeDocument/2006/relationships/hyperlink" Target="https://learn.javascript.ru/array-methods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11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28" r="219"/>
          <a:stretch/>
        </p:blipFill>
        <p:spPr>
          <a:xfrm>
            <a:off x="2825" y="5200"/>
            <a:ext cx="5436000" cy="68529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BFCFEC"/>
              </a:gs>
              <a:gs pos="100000">
                <a:srgbClr val="BFCFEC"/>
              </a:gs>
            </a:gsLst>
            <a:lin ang="5400012" scaled="0"/>
          </a:gradFill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75" y="20470"/>
            <a:ext cx="5431912" cy="681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/>
          <p:nvPr/>
        </p:nvSpPr>
        <p:spPr>
          <a:xfrm>
            <a:off x="6593709" y="6094941"/>
            <a:ext cx="1527300" cy="2580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5438825" y="0"/>
            <a:ext cx="42900" cy="6858000"/>
          </a:xfrm>
          <a:prstGeom prst="rect">
            <a:avLst/>
          </a:prstGeom>
          <a:gradFill>
            <a:gsLst>
              <a:gs pos="0">
                <a:srgbClr val="DB0000"/>
              </a:gs>
              <a:gs pos="100000">
                <a:srgbClr val="54030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323528" y="3175385"/>
            <a:ext cx="4752600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i="0" u="none" strike="noStrike" cap="none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Js Base</a:t>
            </a:r>
            <a:endParaRPr sz="10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" name="Shape 1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7471" y="1924981"/>
            <a:ext cx="2276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/>
        </p:nvSpPr>
        <p:spPr>
          <a:xfrm>
            <a:off x="6143625" y="3000800"/>
            <a:ext cx="24765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latin typeface="Roboto"/>
                <a:ea typeface="Roboto"/>
                <a:cs typeface="Roboto"/>
                <a:sym typeface="Roboto"/>
              </a:rPr>
              <a:t>IT Education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latin typeface="Roboto"/>
                <a:ea typeface="Roboto"/>
                <a:cs typeface="Roboto"/>
                <a:sym typeface="Roboto"/>
              </a:rPr>
              <a:t>Academy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Аналогичный пример</a:t>
            </a:r>
          </a:p>
          <a:p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foo2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() {</a:t>
            </a:r>
          </a:p>
          <a:p>
            <a:r>
              <a:rPr lang="pl-PL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return 10;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foo2Main (</a:t>
            </a:r>
            <a:r>
              <a:rPr lang="en-US" sz="2000" dirty="0" smtClean="0">
                <a:solidFill>
                  <a:srgbClr val="00B0F0"/>
                </a:solidFill>
                <a:latin typeface="Roboto" pitchFamily="2" charset="0"/>
                <a:ea typeface="Roboto" pitchFamily="2" charset="0"/>
              </a:rPr>
              <a:t>y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 {</a:t>
            </a:r>
          </a:p>
          <a:p>
            <a:r>
              <a:rPr lang="pl-PL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let num = 5;</a:t>
            </a:r>
          </a:p>
          <a:p>
            <a:r>
              <a:rPr lang="pl-PL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return num + </a:t>
            </a:r>
            <a:r>
              <a:rPr lang="en-US" sz="2000" dirty="0" smtClean="0">
                <a:solidFill>
                  <a:srgbClr val="00B0F0"/>
                </a:solidFill>
                <a:latin typeface="Roboto" pitchFamily="2" charset="0"/>
                <a:ea typeface="Roboto" pitchFamily="2" charset="0"/>
              </a:rPr>
              <a:t>y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();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foo2Main(</a:t>
            </a:r>
            <a:r>
              <a:rPr lang="en-US" sz="2000" dirty="0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foo2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)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И еще раз.</a:t>
            </a:r>
          </a:p>
          <a:p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getData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() {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return x = +prompt('enter num',</a:t>
            </a:r>
            <a:r>
              <a:rPr lang="uk-UA" sz="2000" dirty="0" smtClean="0">
                <a:latin typeface="Roboto" pitchFamily="2" charset="0"/>
                <a:ea typeface="Roboto" pitchFamily="2" charset="0"/>
              </a:rPr>
              <a:t>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'</a:t>
            </a:r>
            <a:r>
              <a:rPr lang="uk-UA" sz="2000" dirty="0" smtClean="0">
                <a:latin typeface="Roboto" pitchFamily="2" charset="0"/>
                <a:ea typeface="Roboto" pitchFamily="2" charset="0"/>
              </a:rPr>
              <a:t>1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');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summ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(callback) {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console.log(callback() + 2);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summ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getData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84579" y="2717321"/>
            <a:ext cx="3802749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getData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() {</a:t>
            </a:r>
          </a:p>
          <a:p>
            <a:r>
              <a:rPr lang="ru-RU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return x = +prompt('enter num','');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</a:t>
            </a:r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summ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(callback) {</a:t>
            </a:r>
          </a:p>
          <a:p>
            <a:r>
              <a:rPr lang="ru-RU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console.log(callback() + 2);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</a:t>
            </a:r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summ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getData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);</a:t>
            </a:r>
            <a:endParaRPr lang="ru-RU" sz="1800" dirty="0" smtClean="0">
              <a:latin typeface="Roboto" pitchFamily="2" charset="0"/>
              <a:ea typeface="Roboto" pitchFamily="2" charset="0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4632385" y="2645434"/>
            <a:ext cx="4511615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getData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() {</a:t>
            </a: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return x = +prompt('enter num','');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</a:t>
            </a:r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summ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() {</a:t>
            </a: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getData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() + 2);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</a:t>
            </a:r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summ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();</a:t>
            </a:r>
            <a:endParaRPr lang="ru-RU" sz="1800" dirty="0" smtClean="0">
              <a:latin typeface="Roboto" pitchFamily="2" charset="0"/>
              <a:ea typeface="Roboto" pitchFamily="2" charset="0"/>
            </a:endParaRPr>
          </a:p>
        </p:txBody>
      </p:sp>
      <p:sp>
        <p:nvSpPr>
          <p:cNvPr id="11" name="Shape 163"/>
          <p:cNvSpPr txBox="1"/>
          <p:nvPr/>
        </p:nvSpPr>
        <p:spPr>
          <a:xfrm>
            <a:off x="467325" y="5546785"/>
            <a:ext cx="8107331" cy="690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В чем же разница? 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В функцию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summ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теперь можно передавать любую функцию. </a:t>
            </a:r>
          </a:p>
          <a:p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summ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не берет ничего из глобальной области видимости</a:t>
            </a: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 с параметром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3889015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(</a:t>
            </a:r>
            <a:r>
              <a:rPr lang="en-US" sz="2000" dirty="0" smtClean="0">
                <a:solidFill>
                  <a:srgbClr val="00B0F0"/>
                </a:solidFill>
                <a:latin typeface="Roboto" pitchFamily="2" charset="0"/>
                <a:ea typeface="Roboto" pitchFamily="2" charset="0"/>
              </a:rPr>
              <a:t>a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 {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2000" dirty="0" smtClean="0">
                <a:solidFill>
                  <a:srgbClr val="00B0F0"/>
                </a:solidFill>
                <a:latin typeface="Roboto" pitchFamily="2" charset="0"/>
                <a:ea typeface="Roboto" pitchFamily="2" charset="0"/>
              </a:rPr>
              <a:t>a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+ 5);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mainFoo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(</a:t>
            </a:r>
            <a:r>
              <a:rPr lang="en-US" sz="2000" dirty="0" err="1" smtClean="0">
                <a:solidFill>
                  <a:srgbClr val="C00000"/>
                </a:solidFill>
                <a:latin typeface="Roboto" pitchFamily="2" charset="0"/>
                <a:ea typeface="Roboto" pitchFamily="2" charset="0"/>
              </a:rPr>
              <a:t>fooParam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 {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smtClean="0">
                <a:solidFill>
                  <a:srgbClr val="00B0F0"/>
                </a:solidFill>
                <a:latin typeface="Roboto" pitchFamily="2" charset="0"/>
                <a:ea typeface="Roboto" pitchFamily="2" charset="0"/>
              </a:rPr>
              <a:t>number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10;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err="1" smtClean="0">
                <a:solidFill>
                  <a:srgbClr val="C00000"/>
                </a:solidFill>
                <a:latin typeface="Roboto" pitchFamily="2" charset="0"/>
                <a:ea typeface="Roboto" pitchFamily="2" charset="0"/>
              </a:rPr>
              <a:t>fooParam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2000" dirty="0" smtClean="0">
                <a:solidFill>
                  <a:srgbClr val="00B0F0"/>
                </a:solidFill>
                <a:latin typeface="Roboto" pitchFamily="2" charset="0"/>
                <a:ea typeface="Roboto" pitchFamily="2" charset="0"/>
              </a:rPr>
              <a:t>number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	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mainFoo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2000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 с параметром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В прошлом примере параметр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колбек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-функции устанавливался внутри вызываемой функции. </a:t>
            </a:r>
            <a:endParaRPr lang="uk-UA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Что, если параметр нужно получить снаружи?</a:t>
            </a:r>
          </a:p>
          <a:p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 с параметром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6" y="2717321"/>
            <a:ext cx="3837256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1800" dirty="0" smtClean="0">
                <a:latin typeface="Roboto" pitchFamily="2" charset="0"/>
                <a:ea typeface="Roboto" pitchFamily="2" charset="0"/>
              </a:rPr>
              <a:t>Примерно вот так</a:t>
            </a:r>
          </a:p>
          <a:p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number = 10;</a:t>
            </a: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(a) {</a:t>
            </a:r>
          </a:p>
          <a:p>
            <a:r>
              <a:rPr lang="ru-RU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console.log(a + 5);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mainFoo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fooParam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) {</a:t>
            </a:r>
          </a:p>
          <a:p>
            <a:r>
              <a:rPr lang="ru-RU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fooParam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();	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mainFoo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(number));</a:t>
            </a:r>
            <a:endParaRPr lang="ru-RU" sz="1800" dirty="0" smtClean="0">
              <a:latin typeface="Roboto" pitchFamily="2" charset="0"/>
              <a:ea typeface="Roboto" pitchFamily="2" charset="0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4691394" y="2826589"/>
            <a:ext cx="3837256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1800" dirty="0" smtClean="0">
                <a:latin typeface="Roboto" pitchFamily="2" charset="0"/>
                <a:ea typeface="Roboto" pitchFamily="2" charset="0"/>
              </a:rPr>
              <a:t>Что происходит при вызове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mainFoo</a:t>
            </a:r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1800" dirty="0" smtClean="0">
                <a:latin typeface="Roboto" pitchFamily="2" charset="0"/>
                <a:ea typeface="Roboto" pitchFamily="2" charset="0"/>
              </a:rPr>
              <a:t>При вызове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mainFoo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 встречает </a:t>
            </a:r>
          </a:p>
          <a:p>
            <a:pPr>
              <a:lnSpc>
                <a:spcPct val="150000"/>
              </a:lnSpc>
            </a:pP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(number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ru-RU" sz="1800" dirty="0" smtClean="0">
                <a:latin typeface="Roboto" pitchFamily="2" charset="0"/>
                <a:ea typeface="Roboto" pitchFamily="2" charset="0"/>
              </a:rPr>
              <a:t>И сразу же выполняет ее</a:t>
            </a: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 с параметром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6" y="2717321"/>
            <a:ext cx="3837256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let number = 10;</a:t>
            </a:r>
          </a:p>
          <a:p>
            <a:endParaRPr lang="en-US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 (a) {</a:t>
            </a:r>
          </a:p>
          <a:p>
            <a:r>
              <a:rPr lang="pl-PL" sz="16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console.log(a + 5);</a:t>
            </a: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mainFoo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 (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fooParam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) {</a:t>
            </a:r>
          </a:p>
          <a:p>
            <a:r>
              <a:rPr lang="pl-PL" sz="16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fooParam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();	</a:t>
            </a: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mainFoo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(</a:t>
            </a:r>
          </a:p>
          <a:p>
            <a:r>
              <a:rPr lang="pl-PL" sz="16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function () {</a:t>
            </a:r>
          </a:p>
          <a:p>
            <a:r>
              <a:rPr lang="pl-PL" sz="1600" dirty="0" smtClean="0">
                <a:latin typeface="Roboto" pitchFamily="2" charset="0"/>
                <a:ea typeface="Roboto" pitchFamily="2" charset="0"/>
              </a:rPr>
              <a:t>        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 (number);</a:t>
            </a:r>
          </a:p>
          <a:p>
            <a:r>
              <a:rPr lang="pl-PL" sz="16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);</a:t>
            </a:r>
          </a:p>
        </p:txBody>
      </p:sp>
      <p:sp>
        <p:nvSpPr>
          <p:cNvPr id="9" name="Shape 163"/>
          <p:cNvSpPr txBox="1"/>
          <p:nvPr/>
        </p:nvSpPr>
        <p:spPr>
          <a:xfrm>
            <a:off x="4691394" y="2826589"/>
            <a:ext cx="3837256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1800" dirty="0" smtClean="0">
                <a:latin typeface="Roboto" pitchFamily="2" charset="0"/>
                <a:ea typeface="Roboto" pitchFamily="2" charset="0"/>
              </a:rPr>
              <a:t>Для того, чтобы решить эту проблему, сделаем так:</a:t>
            </a:r>
          </a:p>
          <a:p>
            <a:pPr>
              <a:lnSpc>
                <a:spcPct val="150000"/>
              </a:lnSpc>
            </a:pPr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1800" dirty="0" smtClean="0">
                <a:latin typeface="Roboto" pitchFamily="2" charset="0"/>
                <a:ea typeface="Roboto" pitchFamily="2" charset="0"/>
              </a:rPr>
              <a:t>При вызове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mainFoo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 в качестве параметра передаем анонимную функцию, в которую можем передать </a:t>
            </a:r>
            <a:r>
              <a:rPr lang="pl-PL" sz="1800" dirty="0" smtClean="0">
                <a:latin typeface="Roboto" pitchFamily="2" charset="0"/>
                <a:ea typeface="Roboto" pitchFamily="2" charset="0"/>
              </a:rPr>
              <a:t>callback 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с параметрами</a:t>
            </a: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 с параметром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3845883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1600" dirty="0" smtClean="0">
                <a:latin typeface="Roboto" pitchFamily="2" charset="0"/>
                <a:ea typeface="Roboto" pitchFamily="2" charset="0"/>
              </a:rPr>
              <a:t>Еще раз!</a:t>
            </a:r>
          </a:p>
          <a:p>
            <a:endParaRPr lang="ru-RU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pl-PL" sz="1600" dirty="0" smtClean="0">
                <a:latin typeface="Roboto" pitchFamily="2" charset="0"/>
                <a:ea typeface="Roboto" pitchFamily="2" charset="0"/>
              </a:rPr>
              <a:t>Main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 (y) {</a:t>
            </a:r>
            <a:endParaRPr lang="uk-UA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ru-RU" sz="16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console.log(1);</a:t>
            </a:r>
            <a:endParaRPr lang="uk-UA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ru-RU" sz="16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y();</a:t>
            </a:r>
            <a:endParaRPr lang="uk-UA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}</a:t>
            </a:r>
            <a:endParaRPr lang="ru-RU" sz="1600" dirty="0" smtClean="0">
              <a:latin typeface="Roboto" pitchFamily="2" charset="0"/>
              <a:ea typeface="Roboto" pitchFamily="2" charset="0"/>
            </a:endParaRPr>
          </a:p>
          <a:p>
            <a:endParaRPr lang="uk-UA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 (a,</a:t>
            </a:r>
            <a:r>
              <a:rPr lang="pl-PL" sz="1600" dirty="0" smtClean="0">
                <a:latin typeface="Roboto" pitchFamily="2" charset="0"/>
                <a:ea typeface="Roboto" pitchFamily="2" charset="0"/>
              </a:rPr>
              <a:t> 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b) {</a:t>
            </a:r>
            <a:endParaRPr lang="uk-UA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ru-RU" sz="16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console.log(a + b);</a:t>
            </a:r>
            <a:endParaRPr lang="uk-UA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}</a:t>
            </a:r>
            <a:endParaRPr lang="pl-PL" sz="1600" dirty="0" smtClean="0">
              <a:latin typeface="Roboto" pitchFamily="2" charset="0"/>
              <a:ea typeface="Roboto" pitchFamily="2" charset="0"/>
            </a:endParaRPr>
          </a:p>
          <a:p>
            <a:endParaRPr lang="uk-UA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pl-PL" sz="1600" dirty="0" smtClean="0">
                <a:latin typeface="Roboto" pitchFamily="2" charset="0"/>
                <a:ea typeface="Roboto" pitchFamily="2" charset="0"/>
              </a:rPr>
              <a:t>Main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1600" dirty="0" smtClean="0">
              <a:latin typeface="Roboto" pitchFamily="2" charset="0"/>
              <a:ea typeface="Roboto" pitchFamily="2" charset="0"/>
            </a:endParaRPr>
          </a:p>
          <a:p>
            <a:endParaRPr lang="en-US" sz="1600" dirty="0" smtClean="0">
              <a:latin typeface="Roboto" pitchFamily="2" charset="0"/>
              <a:ea typeface="Roboto" pitchFamily="2" charset="0"/>
            </a:endParaRPr>
          </a:p>
        </p:txBody>
      </p:sp>
      <p:sp>
        <p:nvSpPr>
          <p:cNvPr id="10" name="Shape 163"/>
          <p:cNvSpPr txBox="1"/>
          <p:nvPr/>
        </p:nvSpPr>
        <p:spPr>
          <a:xfrm>
            <a:off x="4777658" y="2826589"/>
            <a:ext cx="3845883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/>
              <a:t>Мы вызываем 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foo</a:t>
            </a:r>
            <a:r>
              <a:rPr lang="pl-PL" sz="1600" dirty="0" smtClean="0">
                <a:latin typeface="Roboto" pitchFamily="2" charset="0"/>
                <a:ea typeface="Roboto" pitchFamily="2" charset="0"/>
              </a:rPr>
              <a:t>Main</a:t>
            </a:r>
            <a:r>
              <a:rPr lang="ru-RU" sz="1600" dirty="0" smtClean="0"/>
              <a:t> и в качестве параметров отдаем </a:t>
            </a:r>
            <a:r>
              <a:rPr lang="ru-RU" sz="1600" dirty="0" err="1" smtClean="0"/>
              <a:t>foo</a:t>
            </a:r>
            <a:r>
              <a:rPr lang="ru-RU" sz="1600" dirty="0" smtClean="0"/>
              <a:t>  </a:t>
            </a:r>
            <a:endParaRPr lang="uk-UA" sz="1600" dirty="0" smtClean="0"/>
          </a:p>
          <a:p>
            <a:pPr>
              <a:lnSpc>
                <a:spcPct val="150000"/>
              </a:lnSpc>
            </a:pPr>
            <a:r>
              <a:rPr lang="ru-RU" sz="1600" dirty="0" smtClean="0"/>
              <a:t>Но </a:t>
            </a:r>
            <a:r>
              <a:rPr lang="en-US" sz="1600" dirty="0" err="1" smtClean="0"/>
              <a:t>foo</a:t>
            </a:r>
            <a:r>
              <a:rPr lang="ru-RU" sz="1600" dirty="0" smtClean="0"/>
              <a:t>  нужно тоже передать параметры. И сейчас мы получим </a:t>
            </a:r>
            <a:r>
              <a:rPr lang="pl-PL" sz="1600" dirty="0" smtClean="0"/>
              <a:t>NaN</a:t>
            </a:r>
            <a:r>
              <a:rPr lang="ru-RU" sz="1600" dirty="0" smtClean="0"/>
              <a:t>, </a:t>
            </a:r>
            <a:r>
              <a:rPr lang="uk-UA" sz="1600" dirty="0" smtClean="0"/>
              <a:t>п</a:t>
            </a:r>
            <a:r>
              <a:rPr lang="ru-RU" sz="1600" dirty="0" err="1" smtClean="0"/>
              <a:t>очему</a:t>
            </a:r>
            <a:r>
              <a:rPr lang="ru-RU" sz="1600" dirty="0" smtClean="0"/>
              <a:t>?</a:t>
            </a:r>
            <a:endParaRPr lang="pl-PL" sz="1600" dirty="0" smtClean="0"/>
          </a:p>
          <a:p>
            <a:pPr>
              <a:lnSpc>
                <a:spcPct val="150000"/>
              </a:lnSpc>
            </a:pPr>
            <a:endParaRPr lang="uk-UA" sz="1600" dirty="0" smtClean="0"/>
          </a:p>
          <a:p>
            <a:pPr>
              <a:lnSpc>
                <a:spcPct val="150000"/>
              </a:lnSpc>
            </a:pPr>
            <a:r>
              <a:rPr lang="en-US" sz="1600" dirty="0" smtClean="0"/>
              <a:t>a </a:t>
            </a:r>
            <a:r>
              <a:rPr lang="uk-UA" sz="1600" dirty="0" smtClean="0"/>
              <a:t>и </a:t>
            </a:r>
            <a:r>
              <a:rPr lang="en-US" sz="1600" dirty="0" smtClean="0"/>
              <a:t>b </a:t>
            </a:r>
            <a:r>
              <a:rPr lang="pl-PL" sz="1600" dirty="0" smtClean="0"/>
              <a:t> - </a:t>
            </a:r>
            <a:r>
              <a:rPr lang="en-US" sz="1600" dirty="0" smtClean="0"/>
              <a:t>undefined</a:t>
            </a:r>
            <a:endParaRPr lang="uk-UA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 с параметром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3845883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fooMain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 (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param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) {</a:t>
            </a: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    console.log(1);</a:t>
            </a: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param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();</a:t>
            </a: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 (a, b) {</a:t>
            </a: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    console.log(a + b);</a:t>
            </a: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16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fooMain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(function () {</a:t>
            </a:r>
          </a:p>
          <a:p>
            <a:r>
              <a:rPr lang="pl-PL" sz="16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1600" dirty="0" smtClean="0">
                <a:latin typeface="Roboto" pitchFamily="2" charset="0"/>
                <a:ea typeface="Roboto" pitchFamily="2" charset="0"/>
              </a:rPr>
              <a:t>(10, 20);</a:t>
            </a:r>
          </a:p>
          <a:p>
            <a:r>
              <a:rPr lang="en-US" sz="1600" dirty="0" smtClean="0">
                <a:latin typeface="Roboto" pitchFamily="2" charset="0"/>
                <a:ea typeface="Roboto" pitchFamily="2" charset="0"/>
              </a:rPr>
              <a:t>});</a:t>
            </a:r>
          </a:p>
        </p:txBody>
      </p:sp>
      <p:sp>
        <p:nvSpPr>
          <p:cNvPr id="10" name="Shape 163"/>
          <p:cNvSpPr txBox="1"/>
          <p:nvPr/>
        </p:nvSpPr>
        <p:spPr>
          <a:xfrm>
            <a:off x="4777658" y="2826589"/>
            <a:ext cx="3845883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6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pl-PL" sz="1600" dirty="0" smtClean="0">
                <a:latin typeface="Roboto" pitchFamily="2" charset="0"/>
                <a:ea typeface="Roboto" pitchFamily="2" charset="0"/>
              </a:rPr>
              <a:t>Main</a:t>
            </a:r>
            <a:r>
              <a:rPr lang="ru-RU" sz="1600" dirty="0" smtClean="0"/>
              <a:t>(</a:t>
            </a:r>
            <a:r>
              <a:rPr lang="ru-RU" sz="1600" dirty="0" err="1" smtClean="0"/>
              <a:t>foo</a:t>
            </a:r>
            <a:r>
              <a:rPr lang="ru-RU" sz="1600" dirty="0" smtClean="0"/>
              <a:t>(3,6));</a:t>
            </a:r>
            <a:r>
              <a:rPr lang="pl-PL" sz="1600" dirty="0" smtClean="0"/>
              <a:t> </a:t>
            </a:r>
            <a:r>
              <a:rPr lang="ru-RU" dirty="0"/>
              <a:t>—</a:t>
            </a:r>
            <a:r>
              <a:rPr lang="ru-RU" sz="1600" dirty="0" smtClean="0"/>
              <a:t> так сделать не можем. </a:t>
            </a:r>
          </a:p>
          <a:p>
            <a:pPr>
              <a:lnSpc>
                <a:spcPct val="150000"/>
              </a:lnSpc>
            </a:pPr>
            <a:r>
              <a:rPr lang="ru-RU" sz="1600" dirty="0" smtClean="0"/>
              <a:t>Воспользуемся анонимной функцией</a:t>
            </a:r>
            <a:endParaRPr lang="uk-UA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pl-PL" sz="2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2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2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 </a:t>
            </a:r>
            <a:r>
              <a:rPr lang="ru-RU" dirty="0"/>
              <a:t>—</a:t>
            </a:r>
            <a:r>
              <a:rPr lang="ru-RU" sz="2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это функция, которая передается в качестве параметра другой функции.</a:t>
            </a:r>
          </a:p>
          <a:p>
            <a:pPr>
              <a:lnSpc>
                <a:spcPct val="150000"/>
              </a:lnSpc>
            </a:pP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Мы создаем зависимость. Сами не вызываем функцию, ее вызывает другая функция. Возможно, вызов будет происходить при наступлении каких-то событий (отложенный вызов)</a:t>
            </a:r>
          </a:p>
          <a:p>
            <a:pPr>
              <a:lnSpc>
                <a:spcPct val="150000"/>
              </a:lnSpc>
            </a:pP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5436096" y="0"/>
            <a:ext cx="370790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5436100" y="4583900"/>
            <a:ext cx="45600" cy="2274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Shape 131"/>
          <p:cNvSpPr txBox="1"/>
          <p:nvPr/>
        </p:nvSpPr>
        <p:spPr>
          <a:xfrm>
            <a:off x="417609" y="1590916"/>
            <a:ext cx="4279500" cy="8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/>
            <a:r>
              <a:rPr lang="ru-RU" sz="3000" b="1" dirty="0" smtClean="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Сергей </a:t>
            </a:r>
            <a:r>
              <a:rPr lang="ru-RU" sz="3000" b="1" dirty="0" err="1" smtClean="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Скубида</a:t>
            </a:r>
            <a:endParaRPr lang="ru-RU" sz="3000" b="1" dirty="0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Shape 132"/>
          <p:cNvSpPr txBox="1"/>
          <p:nvPr/>
        </p:nvSpPr>
        <p:spPr>
          <a:xfrm>
            <a:off x="5940152" y="4513312"/>
            <a:ext cx="2991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uk-UA" sz="17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КОНТАКТНЫЕ ДАННЫЕ</a:t>
            </a:r>
            <a:endParaRPr lang="uk-UA" sz="1700" dirty="0" smtClean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320"/>
              </a:spcBef>
            </a:pPr>
            <a:endParaRPr lang="uk-UA" sz="1600" b="1" dirty="0" smtClean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115000"/>
              </a:lnSpc>
              <a:spcBef>
                <a:spcPts val="320"/>
              </a:spcBef>
            </a:pPr>
            <a:r>
              <a:rPr lang="uk-UA" sz="1500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@</a:t>
            </a:r>
            <a:r>
              <a:rPr lang="en-US" sz="1500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skubida_sergey</a:t>
            </a:r>
            <a:endParaRPr lang="en-US" sz="1500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5969374" y="527690"/>
            <a:ext cx="2724900" cy="3074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342900" algn="ctr" rtl="0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-US" sz="180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Фото</a:t>
            </a:r>
            <a:endParaRPr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marR="0" lvl="0" indent="-342900" algn="ctr" rtl="0">
              <a:spcBef>
                <a:spcPts val="36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-US" sz="180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инструктора</a:t>
            </a:r>
            <a:endParaRPr sz="1800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5436100" y="-600"/>
            <a:ext cx="45600" cy="45846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3714750" y="360550"/>
            <a:ext cx="13335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299613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-143100" y="2717216"/>
            <a:ext cx="4197000" cy="27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sz="1800" dirty="0" smtClean="0">
                <a:solidFill>
                  <a:srgbClr val="424C5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914400" lvl="1" indent="-304800">
              <a:lnSpc>
                <a:spcPct val="115000"/>
              </a:lnSpc>
              <a:buSzPts val="1200"/>
              <a:buFont typeface="Noto Sans Symbols"/>
              <a:buChar char="◆"/>
            </a:pPr>
            <a:r>
              <a:rPr lang="ru-RU" sz="1800" dirty="0" smtClean="0">
                <a:latin typeface="Roboto" charset="0"/>
                <a:ea typeface="Roboto" charset="0"/>
                <a:cs typeface="Roboto"/>
                <a:sym typeface="Roboto"/>
              </a:rPr>
              <a:t>Инструктор</a:t>
            </a:r>
            <a:r>
              <a:rPr lang="en-US" sz="1800" dirty="0" smtClean="0">
                <a:latin typeface="Roboto" charset="0"/>
                <a:ea typeface="Roboto" charset="0"/>
                <a:cs typeface="Roboto"/>
                <a:sym typeface="Roboto"/>
              </a:rPr>
              <a:t> </a:t>
            </a:r>
            <a:r>
              <a:rPr lang="en-US" sz="1800" b="1" dirty="0" smtClean="0">
                <a:latin typeface="Roboto" charset="0"/>
                <a:ea typeface="Roboto" charset="0"/>
                <a:cs typeface="Roboto"/>
                <a:sym typeface="Roboto"/>
              </a:rPr>
              <a:t>IT Education Academy</a:t>
            </a:r>
            <a:endParaRPr lang="en-US" sz="1800" dirty="0" smtClean="0">
              <a:latin typeface="Roboto" charset="0"/>
              <a:ea typeface="Roboto" charset="0"/>
              <a:cs typeface="Calibri"/>
              <a:sym typeface="Calibri"/>
            </a:endParaRPr>
          </a:p>
          <a:p>
            <a:pPr marL="914400" lvl="1" indent="-304800">
              <a:lnSpc>
                <a:spcPct val="115000"/>
              </a:lnSpc>
              <a:spcBef>
                <a:spcPts val="360"/>
              </a:spcBef>
              <a:buSzPts val="1200"/>
              <a:buFont typeface="Noto Sans Symbols"/>
              <a:buChar char="◆"/>
            </a:pPr>
            <a:r>
              <a:rPr lang="en-US" sz="1800" dirty="0" smtClean="0">
                <a:latin typeface="Roboto" charset="0"/>
                <a:ea typeface="Roboto" charset="0"/>
              </a:rPr>
              <a:t>Front-end developer в </a:t>
            </a:r>
            <a:r>
              <a:rPr lang="ru-RU" sz="1800" b="1" smtClean="0">
                <a:latin typeface="Roboto" charset="0"/>
                <a:ea typeface="Roboto" charset="0"/>
              </a:rPr>
              <a:t>Е100</a:t>
            </a:r>
            <a:endParaRPr sz="1600" i="0" u="none" strike="noStrike" cap="none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Рисунок 10" descr="i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0818" y="754272"/>
            <a:ext cx="2113356" cy="266503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4018411" cy="4028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 dirty="0" smtClean="0"/>
              <a:t>function hello () {</a:t>
            </a:r>
          </a:p>
          <a:p>
            <a:r>
              <a:rPr lang="en-US" sz="1600" dirty="0" smtClean="0"/>
              <a:t>    return 'hello';</a:t>
            </a:r>
          </a:p>
          <a:p>
            <a:r>
              <a:rPr lang="en-US" sz="1600" dirty="0" smtClean="0"/>
              <a:t>}</a:t>
            </a:r>
          </a:p>
          <a:p>
            <a:endParaRPr lang="en-US" sz="1600" dirty="0" smtClean="0"/>
          </a:p>
          <a:p>
            <a:r>
              <a:rPr lang="en-US" sz="1600" dirty="0" smtClean="0"/>
              <a:t>function goodbye () {</a:t>
            </a:r>
          </a:p>
          <a:p>
            <a:r>
              <a:rPr lang="en-US" sz="1600" dirty="0" smtClean="0"/>
              <a:t>    return 'goodbye';</a:t>
            </a:r>
          </a:p>
          <a:p>
            <a:r>
              <a:rPr lang="en-US" sz="1600" dirty="0" smtClean="0"/>
              <a:t>}</a:t>
            </a:r>
          </a:p>
          <a:p>
            <a:endParaRPr lang="en-US" sz="1600" dirty="0" smtClean="0"/>
          </a:p>
          <a:p>
            <a:r>
              <a:rPr lang="en-US" sz="1600" dirty="0" smtClean="0"/>
              <a:t>function main (</a:t>
            </a:r>
            <a:r>
              <a:rPr lang="en-US" sz="1600" dirty="0" err="1" smtClean="0"/>
              <a:t>helloFoo</a:t>
            </a:r>
            <a:r>
              <a:rPr lang="en-US" sz="1600" dirty="0" smtClean="0"/>
              <a:t>, </a:t>
            </a:r>
            <a:r>
              <a:rPr lang="en-US" sz="1600" dirty="0" err="1" smtClean="0"/>
              <a:t>byeFoo</a:t>
            </a:r>
            <a:r>
              <a:rPr lang="en-US" sz="1600" dirty="0" smtClean="0"/>
              <a:t>, </a:t>
            </a:r>
            <a:r>
              <a:rPr lang="en-US" sz="1600" dirty="0" err="1" smtClean="0"/>
              <a:t>bool</a:t>
            </a:r>
            <a:r>
              <a:rPr lang="en-US" sz="1600" dirty="0" smtClean="0"/>
              <a:t>) {</a:t>
            </a:r>
          </a:p>
          <a:p>
            <a:r>
              <a:rPr lang="en-US" sz="1600" dirty="0" smtClean="0"/>
              <a:t>    if (</a:t>
            </a:r>
            <a:r>
              <a:rPr lang="en-US" sz="1600" dirty="0" err="1" smtClean="0"/>
              <a:t>bool</a:t>
            </a:r>
            <a:r>
              <a:rPr lang="en-US" sz="1600" dirty="0" smtClean="0"/>
              <a:t>) {</a:t>
            </a:r>
          </a:p>
          <a:p>
            <a:r>
              <a:rPr lang="en-US" sz="1600" dirty="0" smtClean="0"/>
              <a:t>        return </a:t>
            </a:r>
            <a:r>
              <a:rPr lang="en-US" sz="1600" dirty="0" err="1" smtClean="0"/>
              <a:t>helloFoo</a:t>
            </a:r>
            <a:r>
              <a:rPr lang="en-US" sz="1600" dirty="0" smtClean="0"/>
              <a:t>();</a:t>
            </a:r>
          </a:p>
          <a:p>
            <a:r>
              <a:rPr lang="en-US" sz="1600" dirty="0" smtClean="0"/>
              <a:t>    }</a:t>
            </a:r>
          </a:p>
          <a:p>
            <a:r>
              <a:rPr lang="en-US" sz="1600" dirty="0" smtClean="0"/>
              <a:t>    return </a:t>
            </a:r>
            <a:r>
              <a:rPr lang="en-US" sz="1600" dirty="0" err="1" smtClean="0"/>
              <a:t>byeFoo</a:t>
            </a:r>
            <a:r>
              <a:rPr lang="en-US" sz="1600" dirty="0" smtClean="0"/>
              <a:t>();</a:t>
            </a:r>
          </a:p>
          <a:p>
            <a:r>
              <a:rPr lang="en-US" sz="1600" dirty="0" smtClean="0"/>
              <a:t>}</a:t>
            </a:r>
          </a:p>
          <a:p>
            <a:endParaRPr lang="en-US" sz="1600" dirty="0" smtClean="0"/>
          </a:p>
          <a:p>
            <a:r>
              <a:rPr lang="en-US" sz="1600" dirty="0" smtClean="0"/>
              <a:t>console.log(main(hello, goodbye, true));</a:t>
            </a:r>
            <a:endParaRPr lang="uk-UA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Задание 1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Написать функцию, которая получает 3 аргумента: 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два числа и функцию. </a:t>
            </a:r>
          </a:p>
          <a:p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Произвести вызов переданной функции с двумя аргументами числами. 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calculate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3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, 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4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,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power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); </a:t>
            </a:r>
          </a:p>
          <a:p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Функция должна вернуть 8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1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, как 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3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в степени 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4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.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	</a:t>
            </a:r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Реализовать функции суммирования, деления, умножения.</a:t>
            </a:r>
          </a:p>
          <a:p>
            <a:endParaRPr lang="pl-PL" sz="2000" dirty="0" smtClean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Задание </a:t>
            </a:r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2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/>
              <a:t>Реализовать функцию </a:t>
            </a:r>
            <a:r>
              <a:rPr lang="en-US" sz="1600" dirty="0" smtClean="0"/>
              <a:t>copy(list) </a:t>
            </a:r>
            <a:r>
              <a:rPr lang="ru-RU" sz="1600" dirty="0" smtClean="0"/>
              <a:t>по копированию массива.</a:t>
            </a:r>
          </a:p>
          <a:p>
            <a:pPr>
              <a:lnSpc>
                <a:spcPct val="150000"/>
              </a:lnSpc>
            </a:pPr>
            <a:r>
              <a:rPr lang="ru-RU" sz="1600" dirty="0" smtClean="0"/>
              <a:t>Предусмотреть возможность передачи вторым аргументом функции. </a:t>
            </a:r>
          </a:p>
          <a:p>
            <a:pPr>
              <a:lnSpc>
                <a:spcPct val="150000"/>
              </a:lnSpc>
            </a:pPr>
            <a:r>
              <a:rPr lang="ru-RU" sz="1600" dirty="0" smtClean="0"/>
              <a:t>При копировании массива </a:t>
            </a:r>
            <a:r>
              <a:rPr lang="ru-RU" dirty="0" smtClean="0"/>
              <a:t>— </a:t>
            </a:r>
            <a:r>
              <a:rPr lang="ru-RU" sz="1600" dirty="0" smtClean="0"/>
              <a:t>функция</a:t>
            </a:r>
            <a:r>
              <a:rPr lang="pl-PL" sz="1600" dirty="0" smtClean="0"/>
              <a:t> (</a:t>
            </a:r>
            <a:r>
              <a:rPr lang="en-US" sz="1600" dirty="0" smtClean="0"/>
              <a:t>add</a:t>
            </a:r>
            <a:r>
              <a:rPr lang="pl-PL" sz="1600" dirty="0" smtClean="0"/>
              <a:t>)</a:t>
            </a:r>
            <a:r>
              <a:rPr lang="ru-RU" sz="1600" dirty="0" smtClean="0"/>
              <a:t> применится к каждому элементу копируемого массива. </a:t>
            </a:r>
          </a:p>
          <a:p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function add(value){ </a:t>
            </a: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return value*10;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array = [1,2,3,4,5,6,7];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arrayOut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copy(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array,add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);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arrayOut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);</a:t>
            </a:r>
            <a:endParaRPr lang="pl-PL" sz="1800" dirty="0" smtClean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3053751"/>
            <a:ext cx="8229600" cy="1000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ru-RU" sz="4000" b="1" dirty="0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Рекурсия</a:t>
            </a:r>
            <a:endParaRPr sz="40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lnSpc>
                <a:spcPct val="150000"/>
              </a:lnSpc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Рекурсия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lnSpc>
                <a:spcPct val="150000"/>
              </a:lnSpc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Рекурсия </a:t>
            </a:r>
            <a:r>
              <a:rPr lang="ru-RU" dirty="0"/>
              <a:t>—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это возможность функции вызвать саму себя</a:t>
            </a:r>
            <a:endParaRPr lang="pl-PL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function 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foo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() {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foo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();</a:t>
            </a:r>
          </a:p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}</a:t>
            </a:r>
          </a:p>
          <a:p>
            <a:pPr lvl="0" indent="-12700">
              <a:buSzPts val="2000"/>
            </a:pP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foo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();</a:t>
            </a:r>
            <a:endParaRPr lang="pl-PL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lnSpc>
                <a:spcPct val="150000"/>
              </a:lnSpc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lnSpc>
                <a:spcPct val="150000"/>
              </a:lnSpc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Давайте посмотрим в консоль.</a:t>
            </a:r>
          </a:p>
          <a:p>
            <a:pPr lvl="0" indent="-12700">
              <a:lnSpc>
                <a:spcPct val="150000"/>
              </a:lnSpc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Рекурсия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function countdown(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i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) {</a:t>
            </a:r>
          </a:p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console.log(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i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)</a:t>
            </a:r>
          </a:p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countdown(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i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- 1)</a:t>
            </a:r>
          </a:p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}</a:t>
            </a:r>
          </a:p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countdown(5);</a:t>
            </a: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endParaRPr lang="en-US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lnSpc>
                <a:spcPct val="150000"/>
              </a:lnSpc>
              <a:buSzPts val="2000"/>
            </a:pPr>
            <a:endParaRPr lang="en-US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lnSpc>
                <a:spcPct val="150000"/>
              </a:lnSpc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Посмотрим</a:t>
            </a:r>
            <a:r>
              <a:rPr lang="uk-UA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на 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результат</a:t>
            </a:r>
            <a:r>
              <a:rPr lang="uk-UA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работы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countdown(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) в консоль</a:t>
            </a:r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Рекурсия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lnSpc>
                <a:spcPct val="150000"/>
              </a:lnSpc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Рекурсивная функция всегда должна знать, когда ей нужно остановиться. В рекурсивной функции всегда есть два случая: рекурсивный и граничный (базовый) случаи. </a:t>
            </a:r>
          </a:p>
          <a:p>
            <a:pPr lvl="0" indent="-12700">
              <a:lnSpc>
                <a:spcPct val="150000"/>
              </a:lnSpc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lnSpc>
                <a:spcPct val="150000"/>
              </a:lnSpc>
              <a:buSzPts val="2000"/>
            </a:pPr>
            <a:r>
              <a:rPr lang="ru-RU" sz="2000" b="1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Рекурсивный случай 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– когда функция вызывает саму себя. </a:t>
            </a:r>
            <a:r>
              <a:rPr lang="ru-RU" sz="2000" b="1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Граничный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– когда функция перестает себя вызывать. </a:t>
            </a:r>
          </a:p>
          <a:p>
            <a:pPr lvl="0" indent="-12700">
              <a:lnSpc>
                <a:spcPct val="150000"/>
              </a:lnSpc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Наличие граничного случая и предотвращает зацикливание.</a:t>
            </a:r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Рекурсия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lnSpc>
                <a:spcPct val="150000"/>
              </a:lnSpc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Если провести аналогию с циклом </a:t>
            </a: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for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,</a:t>
            </a: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чтобы предотвратить зацикливание, мы указывали условие, при котором цикл должен закончить свою работу.  </a:t>
            </a:r>
          </a:p>
          <a:p>
            <a:pPr lvl="0" indent="-12700">
              <a:lnSpc>
                <a:spcPct val="150000"/>
              </a:lnSpc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С рекурсией так же </a:t>
            </a:r>
            <a:r>
              <a:rPr lang="ru-RU" dirty="0"/>
              <a:t>—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нужно указать, когда функция должна перестать вызывать сама себя.</a:t>
            </a:r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Рекурсия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C:\Users\Art_Line\Desktop\tmb_102421_3124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834723" y="2803419"/>
            <a:ext cx="5132569" cy="3397760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0" y="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Рекурсия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lnSpc>
                <a:spcPct val="150000"/>
              </a:lnSpc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Рекурсивные функции используют так называемый </a:t>
            </a:r>
          </a:p>
          <a:p>
            <a:pPr lvl="0" indent="-12700">
              <a:lnSpc>
                <a:spcPct val="150000"/>
              </a:lnSpc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«Стек вызовов». </a:t>
            </a:r>
          </a:p>
          <a:p>
            <a:pPr lvl="0" indent="-12700">
              <a:lnSpc>
                <a:spcPct val="150000"/>
              </a:lnSpc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Когда происходит вызов функции, функция отправляется на верх стека вызовов (кладете книгу на верх стопки книг).</a:t>
            </a:r>
          </a:p>
          <a:p>
            <a:pPr lvl="0" indent="-12700">
              <a:lnSpc>
                <a:spcPct val="150000"/>
              </a:lnSpc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lnSpc>
                <a:spcPct val="150000"/>
              </a:lnSpc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Затем, когда вы готовы снять что-то обратно, вы всегда снимаете верхний элемент (берете книгу сверху).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0" y="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sz="41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41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7857165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44500" indent="-457200">
              <a:lnSpc>
                <a:spcPct val="150000"/>
              </a:lnSpc>
              <a:buSzPts val="2000"/>
              <a:buFontTx/>
              <a:buAutoNum type="arabicPeriod"/>
            </a:pPr>
            <a:r>
              <a:rPr lang="pl-PL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endParaRPr lang="uk-UA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pPr marL="444500" lvl="0" indent="-457200">
              <a:lnSpc>
                <a:spcPct val="150000"/>
              </a:lnSpc>
              <a:buSzPts val="2000"/>
              <a:buAutoNum type="arabicPeriod"/>
            </a:pPr>
            <a:r>
              <a:rPr lang="ru-RU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Рекурсия</a:t>
            </a:r>
          </a:p>
          <a:p>
            <a:pPr marL="444500" lvl="0" indent="-457200">
              <a:lnSpc>
                <a:spcPct val="150000"/>
              </a:lnSpc>
              <a:buSzPts val="2000"/>
              <a:buAutoNum type="arabicPeriod"/>
            </a:pPr>
            <a:r>
              <a:rPr lang="ru-RU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Методы массивов</a:t>
            </a:r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9900" y="-990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Рекурсия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function 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summ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(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i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) {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if (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i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&lt; 3) {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   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console.log(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i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);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     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i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++;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    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summ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i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);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}</a:t>
            </a:r>
          </a:p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}</a:t>
            </a:r>
          </a:p>
          <a:p>
            <a:pPr lvl="0" indent="-12700">
              <a:buSzPts val="2000"/>
            </a:pP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summ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(0);</a:t>
            </a: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5027823" y="2671315"/>
            <a:ext cx="3400185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Разберем на простом примере базовый случай </a:t>
            </a:r>
          </a:p>
        </p:txBody>
      </p:sp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Рекурсия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C:\Users\Art_Line\Desktop\r1.gi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03270" y="3149719"/>
            <a:ext cx="6619875" cy="1876425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Рекурсия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4311709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let array = [1,2,3,4];</a:t>
            </a:r>
            <a:endParaRPr lang="pl-PL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endParaRPr lang="en-US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function 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summArr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(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arr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) {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if (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arr.length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== 1) {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   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return 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arr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[0];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}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else {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   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return arr.pop() + 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summArr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arr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);</a:t>
            </a: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  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}</a:t>
            </a:r>
          </a:p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}</a:t>
            </a:r>
            <a:endParaRPr lang="pl-PL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endParaRPr lang="en-US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console.log(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summArr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(array));</a:t>
            </a: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5027823" y="2809337"/>
            <a:ext cx="3400185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Разберем на примере посложнее, как работает рекурсивный и базовый случаи</a:t>
            </a:r>
          </a:p>
        </p:txBody>
      </p:sp>
    </p:spTree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Рекурсия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let array = [1,2,3,4];</a:t>
            </a: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endParaRPr lang="pl-PL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Рекурсивный случай</a:t>
            </a:r>
            <a:endParaRPr lang="pl-PL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4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+ 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summArr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([1,2,3]);</a:t>
            </a:r>
            <a:endParaRPr lang="pl-PL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3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+ 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summArr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([1,2]);</a:t>
            </a:r>
            <a:endParaRPr lang="pl-PL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2 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+ </a:t>
            </a:r>
            <a:r>
              <a:rPr lang="en-US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summArr</a:t>
            </a: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([1]);</a:t>
            </a:r>
            <a:endParaRPr lang="pl-PL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Базовый</a:t>
            </a:r>
            <a:endParaRPr lang="pl-PL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1</a:t>
            </a:r>
          </a:p>
          <a:p>
            <a:pPr indent="-12700">
              <a:buSzPts val="2000"/>
            </a:pPr>
            <a:endParaRPr lang="en-US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indent="-12700">
              <a:buSzPts val="2000"/>
            </a:pPr>
            <a:endParaRPr lang="en-US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endParaRPr lang="en-US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endParaRPr lang="en-US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Задание </a:t>
            </a:r>
            <a:r>
              <a:rPr lang="pl-PL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Написать рекурсивную функцию </a:t>
            </a:r>
            <a:r>
              <a:rPr lang="ru-RU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</a:t>
            </a:r>
            <a:r>
              <a:rPr lang="ru-RU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n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), которая для </a:t>
            </a:r>
            <a:r>
              <a:rPr lang="ru-RU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n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 вычисляет сумму чисел от 1 до </a:t>
            </a:r>
            <a:r>
              <a:rPr lang="ru-RU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n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, например:</a:t>
            </a:r>
          </a:p>
          <a:p>
            <a:pPr lvl="0"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r>
              <a:rPr lang="ru-RU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sumTo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(1) = 1</a:t>
            </a:r>
          </a:p>
          <a:p>
            <a:pPr lvl="0" indent="-12700">
              <a:buSzPts val="2000"/>
            </a:pPr>
            <a:r>
              <a:rPr lang="ru-RU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sumTo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(2) = 2 + 1 = 3</a:t>
            </a:r>
          </a:p>
          <a:p>
            <a:pPr lvl="0" indent="-12700">
              <a:buSzPts val="2000"/>
            </a:pPr>
            <a:r>
              <a:rPr lang="ru-RU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sumTo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(3) = 3 + 2 + 1 = 6</a:t>
            </a:r>
          </a:p>
          <a:p>
            <a:pPr indent="-12700">
              <a:buSzPts val="2000"/>
            </a:pPr>
            <a:r>
              <a:rPr lang="ru-RU" sz="2000" dirty="0" err="1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sumTo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(4) = 4 + 3 + 2 + 1 = 10</a:t>
            </a:r>
            <a:endParaRPr lang="en-US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.</a:t>
            </a:r>
          </a:p>
          <a:p>
            <a:pPr lvl="0"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.</a:t>
            </a:r>
          </a:p>
          <a:p>
            <a:pPr lvl="0"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.</a:t>
            </a:r>
          </a:p>
        </p:txBody>
      </p:sp>
    </p:spTree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Задание </a:t>
            </a:r>
            <a:r>
              <a:rPr lang="pl-PL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Написать функцию, которая будет суммировать элементы многомерного массива, вложенность может быть любой</a:t>
            </a:r>
          </a:p>
          <a:p>
            <a:pPr lvl="0"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r>
              <a:rPr lang="da-DK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let arr = [1,2,3,[4,5,6]];</a:t>
            </a: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r>
              <a:rPr lang="da-DK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let arr = [1,2,3,[4,5,6,[7,8,9]]];</a:t>
            </a: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.</a:t>
            </a:r>
          </a:p>
          <a:p>
            <a:pPr lvl="0"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.</a:t>
            </a:r>
          </a:p>
          <a:p>
            <a:pPr lvl="0"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.</a:t>
            </a:r>
            <a:endParaRPr lang="en-US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Методы массивов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split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()		</a:t>
            </a:r>
            <a:r>
              <a:rPr lang="ru-RU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из строки делает массив	</a:t>
            </a:r>
            <a:endParaRPr lang="pl-PL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/>
            </a:endParaRPr>
          </a:p>
          <a:p>
            <a:pPr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j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oin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()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		</a:t>
            </a:r>
            <a:r>
              <a:rPr lang="ru-RU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делает строку из массива (можно указать разделитель)</a:t>
            </a:r>
            <a:endParaRPr lang="pl-PL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/>
            </a:endParaRPr>
          </a:p>
          <a:p>
            <a:pPr indent="-12700">
              <a:buSzPts val="2000"/>
            </a:pP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concat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()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	</a:t>
            </a:r>
            <a:r>
              <a:rPr lang="ru-RU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объединяет массивы, возвращает новый</a:t>
            </a:r>
            <a:endParaRPr lang="pl-PL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/>
            </a:endParaRPr>
          </a:p>
          <a:p>
            <a:pPr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reverse()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	</a:t>
            </a:r>
            <a:r>
              <a:rPr lang="ru-RU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меняет порядок в том же массиве</a:t>
            </a:r>
            <a:endParaRPr lang="pl-PL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/>
            </a:endParaRPr>
          </a:p>
          <a:p>
            <a:pPr indent="-12700">
              <a:buSzPts val="2000"/>
            </a:pPr>
            <a:r>
              <a:rPr lang="ru-RU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slice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()		</a:t>
            </a:r>
            <a:r>
              <a:rPr lang="ru-RU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выбирает элементы от и до, возвращает новый массив</a:t>
            </a:r>
            <a:endParaRPr lang="pl-PL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/>
            </a:endParaRPr>
          </a:p>
          <a:p>
            <a:pPr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push()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		</a:t>
            </a:r>
            <a:r>
              <a:rPr lang="ru-RU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добавляет элементы в конец массива, возвращает новую длину </a:t>
            </a:r>
            <a:endParaRPr lang="pl-PL" sz="2000" dirty="0" smtClean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pop()</a:t>
            </a:r>
            <a:r>
              <a:rPr lang="ru-RU" sz="2000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		</a:t>
            </a:r>
            <a:r>
              <a:rPr lang="ru-RU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</a:rPr>
              <a:t>удаляет последний элемент, и </a:t>
            </a:r>
            <a:r>
              <a:rPr lang="ru-RU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возвращает </a:t>
            </a:r>
            <a:r>
              <a:rPr lang="pl-PL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удаленное значение</a:t>
            </a:r>
            <a:endParaRPr lang="en-US" sz="2000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indent="-12700">
              <a:buSzPts val="2000"/>
            </a:pP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unshift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()	</a:t>
            </a:r>
            <a:r>
              <a:rPr lang="ru-RU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добавляет элементы в начало массива и возвращает его новую длину. </a:t>
            </a:r>
            <a:endParaRPr lang="en-US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  <a:p>
            <a:pPr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shift()		</a:t>
            </a:r>
            <a:r>
              <a:rPr lang="ru-RU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удаляет первый элемент и возвращает удаленное значение. 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	</a:t>
            </a:r>
          </a:p>
          <a:p>
            <a:pPr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  <a:p>
            <a:pPr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splice()		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 </a:t>
            </a:r>
            <a:r>
              <a:rPr lang="ru-RU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универсальный метод для вставки и удаления элементов из массива.</a:t>
            </a: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Метод </a:t>
            </a:r>
            <a:r>
              <a:rPr lang="en-US" sz="4000" b="1" dirty="0" err="1" smtClean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forEach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Метод для каждого элемента массива вызывает </a:t>
            </a:r>
            <a:r>
              <a:rPr lang="ru-RU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callback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 функцию</a:t>
            </a:r>
          </a:p>
          <a:p>
            <a:pPr indent="-12700">
              <a:buSzPts val="2000"/>
            </a:pPr>
            <a:r>
              <a:rPr lang="pl-PL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arr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.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forEach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(function(</a:t>
            </a:r>
            <a:r>
              <a:rPr lang="en-US" sz="2000" dirty="0" smtClean="0">
                <a:solidFill>
                  <a:srgbClr val="00B05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item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, </a:t>
            </a:r>
            <a:r>
              <a:rPr lang="en-US" sz="2000" dirty="0" smtClean="0">
                <a:solidFill>
                  <a:srgbClr val="0070C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index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, </a:t>
            </a:r>
            <a:r>
              <a:rPr lang="en-US" sz="2000" dirty="0" smtClean="0">
                <a:solidFill>
                  <a:srgbClr val="7030A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array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) {</a:t>
            </a:r>
            <a:endParaRPr lang="pl-PL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  <a:p>
            <a:pPr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  <a:p>
            <a:pPr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});</a:t>
            </a: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  <a:p>
            <a:pPr indent="-12700">
              <a:buSzPts val="2000"/>
            </a:pPr>
            <a:endParaRPr lang="pl-PL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  <a:p>
            <a:pPr indent="-12700">
              <a:buSzPts val="2000"/>
            </a:pPr>
            <a:r>
              <a:rPr lang="pl-PL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arr</a:t>
            </a:r>
            <a:r>
              <a:rPr lang="pl-PL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 	– 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массив, к которому применяем метод</a:t>
            </a:r>
          </a:p>
          <a:p>
            <a:pPr indent="-12700">
              <a:buSzPts val="2000"/>
            </a:pPr>
            <a:r>
              <a:rPr lang="pl-PL" sz="2000" dirty="0" smtClean="0">
                <a:solidFill>
                  <a:srgbClr val="00B05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i</a:t>
            </a:r>
            <a:r>
              <a:rPr lang="en-US" sz="2000" dirty="0" smtClean="0">
                <a:solidFill>
                  <a:srgbClr val="00B05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tem</a:t>
            </a:r>
            <a:r>
              <a:rPr lang="ru-RU" sz="2000" dirty="0" smtClean="0">
                <a:solidFill>
                  <a:srgbClr val="00B05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 </a:t>
            </a:r>
            <a:r>
              <a:rPr lang="pl-PL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	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– текущий элемент массива</a:t>
            </a:r>
          </a:p>
          <a:p>
            <a:pPr indent="-12700">
              <a:buSzPts val="2000"/>
            </a:pPr>
            <a:r>
              <a:rPr lang="pl-PL" sz="2000" dirty="0" smtClean="0">
                <a:solidFill>
                  <a:srgbClr val="0070C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i</a:t>
            </a:r>
            <a:r>
              <a:rPr lang="en-US" sz="2000" dirty="0" err="1" smtClean="0">
                <a:solidFill>
                  <a:srgbClr val="0070C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ndex</a:t>
            </a:r>
            <a:r>
              <a:rPr lang="ru-RU" sz="2000" dirty="0" smtClean="0">
                <a:solidFill>
                  <a:srgbClr val="0070C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 </a:t>
            </a:r>
            <a:r>
              <a:rPr lang="pl-PL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	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– текущий индекс массива</a:t>
            </a:r>
          </a:p>
          <a:p>
            <a:pPr indent="-12700">
              <a:buSzPts val="2000"/>
            </a:pPr>
            <a:r>
              <a:rPr lang="pl-PL" sz="2000" dirty="0" smtClean="0">
                <a:solidFill>
                  <a:srgbClr val="7030A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a</a:t>
            </a:r>
            <a:r>
              <a:rPr lang="en-US" sz="2000" dirty="0" err="1" smtClean="0">
                <a:solidFill>
                  <a:srgbClr val="7030A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rray</a:t>
            </a:r>
            <a:r>
              <a:rPr lang="ru-RU" sz="2000" dirty="0" smtClean="0">
                <a:solidFill>
                  <a:srgbClr val="7030A0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 </a:t>
            </a:r>
            <a:r>
              <a:rPr lang="pl-PL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	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– массив </a:t>
            </a:r>
          </a:p>
          <a:p>
            <a:pPr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  <a:p>
            <a:pPr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Чаще всего используется с двумя параметрами: </a:t>
            </a:r>
            <a:r>
              <a:rPr lang="pl-PL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item 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и </a:t>
            </a:r>
            <a:r>
              <a:rPr lang="pl-PL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index</a:t>
            </a: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  <a:p>
            <a:pPr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  <a:p>
            <a:pPr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Метод </a:t>
            </a:r>
            <a:r>
              <a:rPr lang="en-US" sz="4000" b="1" dirty="0" err="1" smtClean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forEach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12700">
              <a:buSzPts val="2000"/>
            </a:pPr>
            <a:r>
              <a:rPr lang="pl-PL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let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mass = [10,11,12]; </a:t>
            </a:r>
          </a:p>
          <a:p>
            <a:pPr indent="-12700">
              <a:buSzPts val="2000"/>
            </a:pP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mass.forEach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(function(item, index, array) {</a:t>
            </a:r>
          </a:p>
          <a:p>
            <a:pPr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  console.log(item);</a:t>
            </a:r>
          </a:p>
          <a:p>
            <a:pPr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  console.log(index);</a:t>
            </a:r>
          </a:p>
          <a:p>
            <a:pPr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  console.log(array);</a:t>
            </a:r>
          </a:p>
          <a:p>
            <a:pPr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  console.log('********');</a:t>
            </a:r>
          </a:p>
          <a:p>
            <a:pPr indent="-12700">
              <a:buSzPts val="2000"/>
            </a:pP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});</a:t>
            </a: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/>
            </a:endParaRPr>
          </a:p>
          <a:p>
            <a:pPr indent="-12700">
              <a:buSzPts val="2000"/>
            </a:pP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  <a:p>
            <a:pPr indent="-12700">
              <a:buSzPts val="2000"/>
            </a:pP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Метод возвращает </a:t>
            </a:r>
            <a:r>
              <a:rPr lang="pl-PL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undefined</a:t>
            </a: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4000" b="1" dirty="0" smtClean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for </a:t>
            </a:r>
            <a:r>
              <a:rPr lang="en-US" sz="4000" b="1" dirty="0" err="1" smtClean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en-US" sz="4000" b="1" dirty="0" smtClean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000" b="1" dirty="0" err="1" smtClean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forEach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4070169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12700">
              <a:buSzPts val="2000"/>
            </a:pPr>
            <a:r>
              <a:rPr lang="nn-NO" sz="2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for</a:t>
            </a:r>
          </a:p>
          <a:p>
            <a:pPr indent="-12700">
              <a:buSzPts val="2000"/>
            </a:pPr>
            <a:endParaRPr lang="nn-NO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/>
            </a:endParaRPr>
          </a:p>
          <a:p>
            <a:pPr indent="-12700">
              <a:buSzPts val="2000"/>
            </a:pPr>
            <a:r>
              <a:rPr lang="nn-NO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let arr = [1,2,3,4,5];</a:t>
            </a:r>
          </a:p>
          <a:p>
            <a:pPr indent="-12700">
              <a:buSzPts val="2000"/>
            </a:pPr>
            <a:endParaRPr lang="nn-NO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/>
            </a:endParaRPr>
          </a:p>
          <a:p>
            <a:pPr indent="-12700">
              <a:buSzPts val="2000"/>
            </a:pPr>
            <a:r>
              <a:rPr lang="nn-NO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for (let i = 0; i &lt; arr.length; i++) {</a:t>
            </a:r>
          </a:p>
          <a:p>
            <a:pPr indent="-12700">
              <a:buSzPts val="2000"/>
            </a:pPr>
            <a:r>
              <a:rPr lang="nn-NO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    console.log(arr[i]);</a:t>
            </a:r>
          </a:p>
          <a:p>
            <a:pPr indent="-12700">
              <a:buSzPts val="2000"/>
            </a:pPr>
            <a:r>
              <a:rPr lang="nn-NO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}</a:t>
            </a: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cs typeface="Calibri"/>
              <a:sym typeface="Roboto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4820789" y="2688567"/>
            <a:ext cx="4070169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12700">
              <a:buSzPts val="2000"/>
            </a:pPr>
            <a:r>
              <a:rPr lang="nn-NO" sz="2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forEach</a:t>
            </a:r>
          </a:p>
          <a:p>
            <a:pPr indent="-12700">
              <a:buSzPts val="2000"/>
            </a:pPr>
            <a:endParaRPr lang="nn-NO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/>
            </a:endParaRPr>
          </a:p>
          <a:p>
            <a:pPr indent="-12700">
              <a:buSzPts val="2000"/>
            </a:pPr>
            <a:r>
              <a:rPr lang="nn-NO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let arr = [1,2,3,4,5];</a:t>
            </a:r>
          </a:p>
          <a:p>
            <a:pPr indent="-12700">
              <a:buSzPts val="2000"/>
            </a:pPr>
            <a:endParaRPr lang="nn-NO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/>
            </a:endParaRPr>
          </a:p>
          <a:p>
            <a:pPr indent="-12700">
              <a:buSzPts val="2000"/>
            </a:pPr>
            <a:r>
              <a:rPr lang="nn-NO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arr.forEach(function(elem) {</a:t>
            </a:r>
          </a:p>
          <a:p>
            <a:pPr indent="-12700">
              <a:buSzPts val="2000"/>
            </a:pPr>
            <a:r>
              <a:rPr lang="nn-NO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    console.log(elem);</a:t>
            </a:r>
          </a:p>
          <a:p>
            <a:pPr indent="-12700">
              <a:buSzPts val="2000"/>
            </a:pPr>
            <a:r>
              <a:rPr lang="nn-NO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sym typeface="Roboto"/>
              </a:rPr>
              <a:t>});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Мы знаем, что функции могут принимать параметры.</a:t>
            </a: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Вызывая функцию, которая принимает параметры, нужно их передать.</a:t>
            </a: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Функция </a:t>
            </a:r>
            <a:r>
              <a:rPr lang="ru-RU" dirty="0" smtClean="0"/>
              <a:t>—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это то же значение и его также можно передать в качестве параметра, точно также как передаем в качестве параметра какую-то переменную.</a:t>
            </a:r>
            <a:endParaRPr lang="uk-UA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Задание </a:t>
            </a:r>
            <a:r>
              <a:rPr lang="pl-PL" sz="40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en-US" sz="40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4000" b="1" dirty="0" err="1" smtClean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forEach</a:t>
            </a:r>
            <a:r>
              <a:rPr lang="en-US" sz="40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4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Создайте функцию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Array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(), которая в качестве параметра будет принимать массив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чисел. </a:t>
            </a: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mass1 = [10,8,96,23,55,69,456]</a:t>
            </a:r>
            <a:endParaRPr lang="uk-UA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При помощи метода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forEach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перебирать его и возвращать новый массив mass2, где каждый элемент массива должен быть умножен на 2.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Метод </a:t>
            </a:r>
            <a:r>
              <a:rPr lang="en-US" sz="4000" b="1" dirty="0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map</a:t>
            </a:r>
            <a:endParaRPr sz="40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Вызывает функцию для каждого элемента массива и возвращает массив результатов выполнения этой функции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.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Задача </a:t>
            </a:r>
            <a:r>
              <a:rPr lang="ru-RU" dirty="0" smtClean="0"/>
              <a:t>—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как-то переработать массив. На выходе получим массив точно такой же длины.</a:t>
            </a:r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newArray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arr.map(function (item, index, array) { 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   //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Возвращает элемент для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newArray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});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Метод </a:t>
            </a:r>
            <a:r>
              <a:rPr lang="en-US" sz="4000" b="1" dirty="0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map</a:t>
            </a:r>
            <a:endParaRPr sz="40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mass = [10,8,96,23,55,69,456];</a:t>
            </a:r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newMass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mass.map(function(element, index) {</a:t>
            </a:r>
          </a:p>
          <a:p>
            <a:pPr>
              <a:lnSpc>
                <a:spcPct val="150000"/>
              </a:lnSpc>
            </a:pPr>
            <a:r>
              <a:rPr lang="pl-PL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return index;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newMass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4000" b="1" dirty="0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for </a:t>
            </a:r>
            <a:r>
              <a:rPr lang="en-US" sz="4000" b="1" dirty="0" err="1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ru-RU" sz="4000" b="1" dirty="0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000" b="1" dirty="0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map</a:t>
            </a:r>
            <a:endParaRPr sz="40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6" y="2717321"/>
            <a:ext cx="3699232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[1,2,3,4,5,6];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arrNew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[];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for (let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0;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&lt;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arr.length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;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++) {</a:t>
            </a:r>
          </a:p>
          <a:p>
            <a:pPr>
              <a:lnSpc>
                <a:spcPct val="150000"/>
              </a:lnSpc>
            </a:pPr>
            <a:r>
              <a:rPr lang="pl-PL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arrNew.push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[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] * 10);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arrNew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4520241" y="2697192"/>
            <a:ext cx="4511615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[1,2,3,4,5,6];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arrNew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arr.map(function (item) {</a:t>
            </a:r>
          </a:p>
          <a:p>
            <a:pPr>
              <a:lnSpc>
                <a:spcPct val="150000"/>
              </a:lnSpc>
            </a:pPr>
            <a:r>
              <a:rPr lang="pl-PL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return item * 10;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arrNew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4000" b="1" dirty="0" err="1" smtClean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forEach</a:t>
            </a:r>
            <a:r>
              <a:rPr lang="pl-PL" sz="4000" b="1" dirty="0" smtClean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lang="pl-PL" sz="4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&amp;</a:t>
            </a:r>
            <a:r>
              <a:rPr lang="pl-PL" sz="4000" b="1" dirty="0" smtClean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000" b="1" dirty="0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map</a:t>
            </a:r>
            <a:endParaRPr sz="40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pl-PL" sz="2000" dirty="0" smtClean="0">
                <a:latin typeface="Roboto" pitchFamily="2" charset="0"/>
                <a:ea typeface="Roboto" pitchFamily="2" charset="0"/>
              </a:rPr>
              <a:t>f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or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E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ach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  обработает тот массив, для которого этот метод был вызван. Возвращает </a:t>
            </a:r>
            <a:r>
              <a:rPr lang="pl-PL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undefined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Calibri"/>
                <a:sym typeface="Roboto"/>
              </a:rPr>
              <a:t>.</a:t>
            </a:r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map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  пройдет исходный массив и вернет новый с результатами обработки исходного, но такой же длины .</a:t>
            </a: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Возвращает новый массив.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Задание </a:t>
            </a:r>
            <a:r>
              <a:rPr lang="pl-PL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en-US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4000" b="1" dirty="0" smtClean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map</a:t>
            </a:r>
            <a:r>
              <a:rPr lang="en-US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4000" b="1" i="0" u="none" strike="noStrike" cap="none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Создайте функцию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massDiv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()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, которая в качества параметра принимает массив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= [55,99,66,11,11,77] </a:t>
            </a:r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Используя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map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, переберите массив и создайте новый массив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arrNew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</a:t>
            </a:r>
            <a:endParaRPr lang="uk-UA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В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arrNew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добавьте элементы массива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, деленные на 2. </a:t>
            </a:r>
            <a:endParaRPr lang="uk-UA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Результат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console.log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massDiv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));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Метод </a:t>
            </a:r>
            <a:r>
              <a:rPr lang="en-US" sz="4000" b="1" dirty="0" smtClean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filter</a:t>
            </a:r>
            <a:endParaRPr sz="4000" b="1" i="0" u="none" strike="noStrike" cap="none">
              <a:solidFill>
                <a:srgbClr val="00B0F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Создаёт новый массив со всеми элементами, прошедшими проверку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.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Возвращает массив из всех подходящих элементов.</a:t>
            </a:r>
          </a:p>
          <a:p>
            <a:pPr>
              <a:lnSpc>
                <a:spcPct val="150000"/>
              </a:lnSpc>
            </a:pPr>
            <a:endParaRPr lang="uk-UA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newArray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arr.filter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(function (item, index, array) { 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   return true;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newArray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Метод </a:t>
            </a:r>
            <a:r>
              <a:rPr lang="en-US" sz="4000" b="1" dirty="0" smtClean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filter</a:t>
            </a:r>
            <a:endParaRPr sz="4000" b="1" i="0" u="none" strike="noStrike" cap="none">
              <a:solidFill>
                <a:srgbClr val="00B0F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[50,99,66,11,11,77];</a:t>
            </a:r>
          </a:p>
          <a:p>
            <a:pPr>
              <a:lnSpc>
                <a:spcPct val="150000"/>
              </a:lnSpc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newArray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arr.filter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(function (item, index, array) { 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   if (item % 2 == 0) return item;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pPr>
              <a:lnSpc>
                <a:spcPct val="150000"/>
              </a:lnSpc>
            </a:pPr>
            <a:endParaRPr lang="en-US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newArray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4000" b="1" dirty="0" smtClean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for </a:t>
            </a:r>
            <a:r>
              <a:rPr lang="en-US" sz="4000" b="1" dirty="0" err="1" smtClean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ru-RU" sz="4000" b="1" dirty="0" smtClean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000" b="1" dirty="0" smtClean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filter</a:t>
            </a:r>
            <a:endParaRPr sz="4000" b="1" i="0" u="none" strike="noStrike" cap="none">
              <a:solidFill>
                <a:srgbClr val="00B0F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4156433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[1,2,3,4,5,6,7,8,9,10];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[];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for (let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0;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&lt;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arr.length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;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++) {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   if 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[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] &gt; 5) {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      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newArr.push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[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]);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   }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4623758" y="2688566"/>
            <a:ext cx="4278703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[1,2,3,4,5,6,7,8,9,10];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arr.filter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(function(item){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   return item &gt; 5;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newArr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uk-UA" sz="4000" b="1" dirty="0" err="1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Задание</a:t>
            </a:r>
            <a:r>
              <a:rPr lang="uk-UA" sz="4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l-PL" sz="4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r>
              <a:rPr lang="en-US" sz="4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4000" b="1" dirty="0" smtClean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filter</a:t>
            </a:r>
            <a:r>
              <a:rPr lang="en-US" sz="4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4000" b="1" i="0" u="none" strike="noStrike" cap="none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Функция должна вернуть массив из элементов, которые являются числами.</a:t>
            </a: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массив : </a:t>
            </a:r>
            <a:r>
              <a:rPr lang="da-DK" sz="2000" dirty="0" smtClean="0">
                <a:latin typeface="Roboto" pitchFamily="2" charset="0"/>
                <a:ea typeface="Roboto" pitchFamily="2" charset="0"/>
              </a:rPr>
              <a:t>[50,'99',66,'11',11,77,true,false,[1,5,8]];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pl-PL" sz="2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2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2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Вызвать обратно. </a:t>
            </a: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Функция, которую вызывают обратно.</a:t>
            </a:r>
          </a:p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Функция, которую другая функция вызывает обратно.</a:t>
            </a:r>
            <a:endParaRPr lang="uk-UA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Метод </a:t>
            </a:r>
            <a:r>
              <a:rPr lang="en-US" sz="4000" b="1" dirty="0" smtClean="0">
                <a:solidFill>
                  <a:srgbClr val="00B0F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filter</a:t>
            </a:r>
            <a:r>
              <a:rPr lang="pl-PL" sz="4000" b="1" dirty="0" smtClean="0">
                <a:solidFill>
                  <a:srgbClr val="00B0F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 </a:t>
            </a:r>
            <a:r>
              <a:rPr lang="ru-RU" sz="4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и</a:t>
            </a:r>
            <a:r>
              <a:rPr lang="pl-PL" sz="4000" b="1" dirty="0" smtClean="0">
                <a:solidFill>
                  <a:srgbClr val="00B0F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 </a:t>
            </a:r>
            <a:r>
              <a:rPr lang="ru-RU" sz="4000" b="1" dirty="0" err="1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map</a:t>
            </a:r>
            <a:r>
              <a:rPr lang="pl-PL" sz="4000" b="1" dirty="0" smtClean="0">
                <a:solidFill>
                  <a:srgbClr val="00B0F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 </a:t>
            </a:r>
            <a:endParaRPr sz="4000" b="1" i="0" u="none" strike="noStrike" cap="none">
              <a:solidFill>
                <a:srgbClr val="00B0F0"/>
              </a:solidFill>
              <a:latin typeface="Roboto" pitchFamily="2" charset="0"/>
              <a:ea typeface="Roboto" pitchFamily="2" charset="0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2000" dirty="0" smtClean="0">
                <a:latin typeface="Roboto" pitchFamily="2" charset="0"/>
                <a:ea typeface="Roboto" pitchFamily="2" charset="0"/>
              </a:rPr>
              <a:t>Особенность 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map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() </a:t>
            </a:r>
            <a:r>
              <a:rPr lang="ru-RU" dirty="0"/>
              <a:t>—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у нового массива количество элементов строго совпадает с количеством элементов старого массива, в отличие от функции </a:t>
            </a:r>
            <a:r>
              <a:rPr lang="ru-RU" sz="2000" dirty="0" err="1" smtClean="0">
                <a:latin typeface="Roboto" pitchFamily="2" charset="0"/>
                <a:ea typeface="Roboto" pitchFamily="2" charset="0"/>
              </a:rPr>
              <a:t>filter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().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Метод </a:t>
            </a:r>
            <a:r>
              <a:rPr lang="en-US" sz="4000" b="1" dirty="0" smtClean="0">
                <a:solidFill>
                  <a:srgbClr val="7030A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every</a:t>
            </a:r>
            <a:endParaRPr sz="4000" b="1" i="0" u="none" strike="noStrike" cap="none">
              <a:solidFill>
                <a:srgbClr val="7030A0"/>
              </a:solidFill>
              <a:latin typeface="Roboto" pitchFamily="2" charset="0"/>
              <a:ea typeface="Roboto" pitchFamily="2" charset="0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every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возвращает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true,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если вызов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callback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вернёт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true </a:t>
            </a:r>
            <a:r>
              <a:rPr lang="ru-RU" sz="2000" b="1" dirty="0" smtClean="0">
                <a:latin typeface="Roboto" pitchFamily="2" charset="0"/>
                <a:ea typeface="Roboto" pitchFamily="2" charset="0"/>
              </a:rPr>
              <a:t>для каждого 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элемента массива</a:t>
            </a:r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arr.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every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(function (item, index, array) { 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    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2000" dirty="0" smtClean="0"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rgbClr val="262626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Метод </a:t>
            </a:r>
            <a:r>
              <a:rPr lang="en-US" sz="4000" b="1" dirty="0" smtClean="0">
                <a:solidFill>
                  <a:srgbClr val="7030A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every</a:t>
            </a:r>
            <a:endParaRPr sz="4000" b="1" i="0" u="none" strike="noStrike" cap="none">
              <a:solidFill>
                <a:srgbClr val="7030A0"/>
              </a:solidFill>
              <a:latin typeface="Roboto" pitchFamily="2" charset="0"/>
              <a:ea typeface="Roboto" pitchFamily="2" charset="0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383377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[1,2,3,4,5,6];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=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arr.every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(function (item) {</a:t>
            </a:r>
          </a:p>
          <a:p>
            <a:pPr>
              <a:lnSpc>
                <a:spcPct val="150000"/>
              </a:lnSpc>
            </a:pPr>
            <a:r>
              <a:rPr lang="pl-PL" sz="2000" dirty="0" smtClean="0">
                <a:latin typeface="Roboto" pitchFamily="2" charset="0"/>
                <a:ea typeface="Roboto" pitchFamily="2" charset="0"/>
              </a:rPr>
              <a:t> 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return item &gt; 5;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20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pl-PL" sz="4000" b="1" dirty="0" smtClean="0">
                <a:solidFill>
                  <a:srgbClr val="7030A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for vs e</a:t>
            </a:r>
            <a:r>
              <a:rPr lang="en-US" sz="4000" b="1" dirty="0" smtClean="0">
                <a:solidFill>
                  <a:srgbClr val="7030A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very</a:t>
            </a:r>
            <a:endParaRPr sz="4000" b="1" i="0" u="none" strike="noStrike" cap="none">
              <a:solidFill>
                <a:srgbClr val="7030A0"/>
              </a:solidFill>
              <a:latin typeface="Roboto" pitchFamily="2" charset="0"/>
              <a:ea typeface="Roboto" pitchFamily="2" charset="0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6" y="2717321"/>
            <a:ext cx="3716486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[1,2,3,4,5,6];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for (let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0;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&lt;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arr.length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;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++) {</a:t>
            </a: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if 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[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i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] &gt; 5) {</a:t>
            </a: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       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false</a:t>
            </a: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} else {</a:t>
            </a: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        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true;</a:t>
            </a: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1800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4553372" y="2731698"/>
            <a:ext cx="4047164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[1,2,3,4,5,6];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arr.every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(function (item) {</a:t>
            </a: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return item &gt; 5;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18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Пример</a:t>
            </a:r>
            <a:r>
              <a:rPr lang="ru-RU" sz="4000" b="1" dirty="0" smtClean="0">
                <a:solidFill>
                  <a:srgbClr val="7030A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 </a:t>
            </a:r>
            <a:r>
              <a:rPr lang="en-US" sz="4000" b="1" dirty="0" smtClean="0">
                <a:solidFill>
                  <a:srgbClr val="7030A0"/>
                </a:solidFill>
                <a:latin typeface="Roboto" pitchFamily="2" charset="0"/>
                <a:ea typeface="Roboto" pitchFamily="2" charset="0"/>
              </a:rPr>
              <a:t>every</a:t>
            </a:r>
            <a:r>
              <a:rPr lang="ru-RU" sz="4000" b="1" dirty="0" smtClean="0">
                <a:solidFill>
                  <a:srgbClr val="7030A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 </a:t>
            </a:r>
            <a:endParaRPr sz="4000" b="1" i="0" u="none" strike="noStrike" cap="none">
              <a:solidFill>
                <a:srgbClr val="7030A0"/>
              </a:solidFill>
              <a:latin typeface="Roboto" pitchFamily="2" charset="0"/>
              <a:ea typeface="Roboto" pitchFamily="2" charset="0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50464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1800" dirty="0" smtClean="0">
                <a:latin typeface="Roboto" pitchFamily="2" charset="0"/>
                <a:ea typeface="Roboto" pitchFamily="2" charset="0"/>
              </a:rPr>
              <a:t>Если хотя бы один элемент будет строкой </a:t>
            </a:r>
            <a:r>
              <a:rPr lang="ru-RU" dirty="0"/>
              <a:t>—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 вернет </a:t>
            </a:r>
            <a:r>
              <a:rPr lang="pl-PL" sz="1800" dirty="0" smtClean="0">
                <a:latin typeface="Roboto" pitchFamily="2" charset="0"/>
                <a:ea typeface="Roboto" pitchFamily="2" charset="0"/>
              </a:rPr>
              <a:t>false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[1,2,</a:t>
            </a:r>
            <a:r>
              <a:rPr lang="en-US" sz="18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'3'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,6,7];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arr.every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(function (item) {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    return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typeof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item == 'number';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);</a:t>
            </a:r>
            <a:r>
              <a:rPr lang="pl-PL" sz="1800" dirty="0" smtClean="0">
                <a:latin typeface="Roboto" pitchFamily="2" charset="0"/>
                <a:ea typeface="Roboto" pitchFamily="2" charset="0"/>
              </a:rPr>
              <a:t>		</a:t>
            </a:r>
            <a:r>
              <a:rPr lang="pl-PL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// false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  <a:latin typeface="Roboto" pitchFamily="2" charset="0"/>
              <a:ea typeface="Roboto" pitchFamily="2" charset="0"/>
            </a:endParaRP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arr2 = [1,2,</a:t>
            </a:r>
            <a:r>
              <a:rPr lang="en-US" sz="18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3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,6,7];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bool2 = arr2.every(function (item) {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    return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typeof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item == 'number';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console.log(bool2);</a:t>
            </a:r>
            <a:r>
              <a:rPr lang="pl-PL" sz="1800" dirty="0" smtClean="0">
                <a:latin typeface="Roboto" pitchFamily="2" charset="0"/>
                <a:ea typeface="Roboto" pitchFamily="2" charset="0"/>
              </a:rPr>
              <a:t>	</a:t>
            </a:r>
            <a:r>
              <a:rPr lang="pl-PL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// true</a:t>
            </a:r>
            <a:endParaRPr lang="uk-UA" sz="1800" dirty="0">
              <a:solidFill>
                <a:schemeClr val="bg1">
                  <a:lumMod val="50000"/>
                </a:schemeClr>
              </a:solidFill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i="0" u="none" strike="noStrike" cap="none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Метод </a:t>
            </a:r>
            <a:r>
              <a:rPr lang="pl-PL" sz="4000" b="1" i="0" u="none" strike="noStrike" cap="none" dirty="0" smtClean="0">
                <a:solidFill>
                  <a:srgbClr val="0070C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some</a:t>
            </a:r>
            <a:endParaRPr sz="4000" b="1" i="0" u="none" strike="noStrike" cap="none">
              <a:solidFill>
                <a:srgbClr val="0070C0"/>
              </a:solidFill>
              <a:latin typeface="Roboto" pitchFamily="2" charset="0"/>
              <a:ea typeface="Roboto" pitchFamily="2" charset="0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50464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1800" dirty="0" smtClean="0">
                <a:latin typeface="Roboto" pitchFamily="2" charset="0"/>
                <a:ea typeface="Roboto" pitchFamily="2" charset="0"/>
              </a:rPr>
              <a:t>возвращает </a:t>
            </a:r>
            <a:r>
              <a:rPr lang="ru-RU" sz="1800" dirty="0" err="1" smtClean="0">
                <a:latin typeface="Roboto" pitchFamily="2" charset="0"/>
                <a:ea typeface="Roboto" pitchFamily="2" charset="0"/>
              </a:rPr>
              <a:t>true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, если вызов </a:t>
            </a:r>
            <a:r>
              <a:rPr lang="ru-RU" sz="1800" dirty="0" err="1" smtClean="0">
                <a:latin typeface="Roboto" pitchFamily="2" charset="0"/>
                <a:ea typeface="Roboto" pitchFamily="2" charset="0"/>
              </a:rPr>
              <a:t>callback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 вернёт </a:t>
            </a:r>
            <a:r>
              <a:rPr lang="ru-RU" sz="1800" dirty="0" err="1" smtClean="0">
                <a:latin typeface="Roboto" pitchFamily="2" charset="0"/>
                <a:ea typeface="Roboto" pitchFamily="2" charset="0"/>
              </a:rPr>
              <a:t>true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 для какого-нибудь элемента </a:t>
            </a:r>
            <a:r>
              <a:rPr lang="ru-RU" sz="1800" dirty="0" err="1" smtClean="0">
                <a:latin typeface="Roboto" pitchFamily="2" charset="0"/>
                <a:ea typeface="Roboto" pitchFamily="2" charset="0"/>
              </a:rPr>
              <a:t>arr</a:t>
            </a:r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endParaRPr lang="pl-PL" sz="1800" dirty="0" smtClean="0">
              <a:solidFill>
                <a:schemeClr val="bg1">
                  <a:lumMod val="50000"/>
                </a:schemeClr>
              </a:solidFill>
              <a:latin typeface="Roboto" pitchFamily="2" charset="0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pl-PL" sz="1800" dirty="0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arr.</a:t>
            </a:r>
            <a:r>
              <a:rPr lang="pl-PL" sz="1800" dirty="0" smtClean="0">
                <a:latin typeface="Roboto" pitchFamily="2" charset="0"/>
                <a:ea typeface="Roboto" pitchFamily="2" charset="0"/>
              </a:rPr>
              <a:t>some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(function (item, index, array) { 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pl-PL" sz="1800" dirty="0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);</a:t>
            </a:r>
            <a:endParaRPr lang="uk-UA" sz="1800" dirty="0" smtClean="0">
              <a:latin typeface="Roboto" pitchFamily="2" charset="0"/>
              <a:ea typeface="Roboto" pitchFamily="2" charset="0"/>
            </a:endParaRPr>
          </a:p>
          <a:p>
            <a:endParaRPr lang="uk-UA" sz="1800" dirty="0">
              <a:solidFill>
                <a:schemeClr val="bg1">
                  <a:lumMod val="50000"/>
                </a:schemeClr>
              </a:solidFill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000" b="1" i="0" u="none" strike="noStrike" cap="none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Метод </a:t>
            </a:r>
            <a:r>
              <a:rPr lang="pl-PL" sz="4000" b="1" i="0" u="none" strike="noStrike" cap="none" dirty="0" smtClean="0">
                <a:solidFill>
                  <a:srgbClr val="0070C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some</a:t>
            </a:r>
            <a:endParaRPr sz="4000" b="1" i="0" u="none" strike="noStrike" cap="none">
              <a:solidFill>
                <a:srgbClr val="0070C0"/>
              </a:solidFill>
              <a:latin typeface="Roboto" pitchFamily="2" charset="0"/>
              <a:ea typeface="Roboto" pitchFamily="2" charset="0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50464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[1,2,3,4,'5',6];</a:t>
            </a: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arr.some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(function (item) {</a:t>
            </a: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return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typeof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item === 'string';</a:t>
            </a:r>
            <a:r>
              <a:rPr lang="pl-PL" sz="1800" dirty="0" smtClean="0">
                <a:latin typeface="Roboto" pitchFamily="2" charset="0"/>
                <a:ea typeface="Roboto" pitchFamily="2" charset="0"/>
              </a:rPr>
              <a:t>  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		(</a:t>
            </a:r>
            <a:r>
              <a:rPr lang="pl-PL" sz="1800" dirty="0" smtClean="0">
                <a:latin typeface="Roboto" pitchFamily="2" charset="0"/>
                <a:ea typeface="Roboto" pitchFamily="2" charset="0"/>
              </a:rPr>
              <a:t>*1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)</a:t>
            </a:r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pl-PL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   </a:t>
            </a:r>
            <a:r>
              <a:rPr lang="ru-RU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 //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return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typeof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 item === 'number';</a:t>
            </a:r>
            <a:r>
              <a:rPr lang="pl-PL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  </a:t>
            </a:r>
            <a:r>
              <a:rPr lang="ru-RU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	(</a:t>
            </a:r>
            <a:r>
              <a:rPr lang="pl-PL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*2</a:t>
            </a:r>
            <a:r>
              <a:rPr lang="ru-RU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)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});</a:t>
            </a: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bool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);</a:t>
            </a:r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*1 = 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если хотя бы один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item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 будет строкой, вернет </a:t>
            </a:r>
            <a:r>
              <a:rPr lang="pl-PL" sz="1800" dirty="0" smtClean="0">
                <a:latin typeface="Roboto" pitchFamily="2" charset="0"/>
                <a:ea typeface="Roboto" pitchFamily="2" charset="0"/>
              </a:rPr>
              <a:t>true</a:t>
            </a:r>
          </a:p>
          <a:p>
            <a:r>
              <a:rPr lang="pl-PL" sz="1800" dirty="0" smtClean="0">
                <a:latin typeface="Roboto" pitchFamily="2" charset="0"/>
                <a:ea typeface="Roboto" pitchFamily="2" charset="0"/>
              </a:rPr>
              <a:t>*2 = 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если хотя бы один 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item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 будет числом, вернет </a:t>
            </a:r>
            <a:r>
              <a:rPr lang="pl-PL" sz="1800" dirty="0" smtClean="0">
                <a:latin typeface="Roboto" pitchFamily="2" charset="0"/>
                <a:ea typeface="Roboto" pitchFamily="2" charset="0"/>
              </a:rPr>
              <a:t>true</a:t>
            </a:r>
            <a:endParaRPr lang="en-US" sz="1800" dirty="0" smtClean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pl-PL" sz="4000" b="1" dirty="0" smtClean="0">
                <a:solidFill>
                  <a:srgbClr val="0070C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s</a:t>
            </a:r>
            <a:r>
              <a:rPr lang="pl-PL" sz="4000" b="1" i="0" u="none" strike="noStrike" cap="none" dirty="0" smtClean="0">
                <a:solidFill>
                  <a:srgbClr val="0070C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ome  vs every</a:t>
            </a:r>
            <a:endParaRPr sz="4000" b="1" i="0" u="none" strike="noStrike" cap="none">
              <a:solidFill>
                <a:srgbClr val="0070C0"/>
              </a:solidFill>
              <a:latin typeface="Roboto" pitchFamily="2" charset="0"/>
              <a:ea typeface="Roboto" pitchFamily="2" charset="0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50464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 = [1, -1, 2, -2, 3];</a:t>
            </a: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isPositive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(number) {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  return number &gt; 0;</a:t>
            </a: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arr.every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isPositive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));		</a:t>
            </a:r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// </a:t>
            </a:r>
            <a:r>
              <a:rPr lang="ru-RU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проверку должны пройти все элементы</a:t>
            </a:r>
            <a:r>
              <a:rPr lang="uk-UA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, </a:t>
            </a:r>
            <a:r>
              <a:rPr lang="ru-RU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только тогда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true</a:t>
            </a:r>
          </a:p>
          <a:p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arr.some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1800" dirty="0" err="1" smtClean="0">
                <a:latin typeface="Roboto" pitchFamily="2" charset="0"/>
                <a:ea typeface="Roboto" pitchFamily="2" charset="0"/>
              </a:rPr>
              <a:t>isPositive</a:t>
            </a:r>
            <a:r>
              <a:rPr lang="en-US" sz="1800" dirty="0" smtClean="0">
                <a:latin typeface="Roboto" pitchFamily="2" charset="0"/>
                <a:ea typeface="Roboto" pitchFamily="2" charset="0"/>
              </a:rPr>
              <a:t>));	</a:t>
            </a:r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// </a:t>
            </a:r>
            <a:r>
              <a:rPr lang="ru-RU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хотя бы один элемент</a:t>
            </a:r>
            <a:r>
              <a:rPr lang="uk-UA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проходит проверку </a:t>
            </a:r>
            <a:r>
              <a:rPr lang="ru-RU" dirty="0"/>
              <a:t>—</a:t>
            </a:r>
            <a:r>
              <a:rPr lang="uk-UA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тогда</a:t>
            </a:r>
            <a:r>
              <a:rPr lang="uk-UA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true</a:t>
            </a:r>
          </a:p>
        </p:txBody>
      </p:sp>
    </p:spTree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Метод </a:t>
            </a:r>
            <a:r>
              <a:rPr lang="en-US" sz="4000" b="1" dirty="0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reduce</a:t>
            </a:r>
            <a:endParaRPr sz="4000" b="1" i="0" u="none" strike="noStrike" cap="none">
              <a:solidFill>
                <a:srgbClr val="00B050"/>
              </a:solidFill>
              <a:latin typeface="Roboto" pitchFamily="2" charset="0"/>
              <a:ea typeface="Roboto" pitchFamily="2" charset="0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50464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800" b="1" dirty="0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reduce</a:t>
            </a:r>
            <a:r>
              <a:rPr lang="ru-RU" sz="1800" dirty="0" smtClean="0"/>
              <a:t> применяется по очереди ко всем элементам массива и переносит свой результат на следующий вызов.</a:t>
            </a:r>
            <a:endParaRPr lang="ru-RU" sz="1800" dirty="0" smtClean="0">
              <a:solidFill>
                <a:schemeClr val="bg1">
                  <a:lumMod val="50000"/>
                </a:schemeClr>
              </a:solidFill>
              <a:latin typeface="Roboto" pitchFamily="2" charset="0"/>
              <a:ea typeface="Roboto" pitchFamily="2" charset="0"/>
            </a:endParaRPr>
          </a:p>
          <a:p>
            <a:endParaRPr lang="ru-RU" sz="1800" dirty="0" smtClean="0">
              <a:solidFill>
                <a:schemeClr val="bg1">
                  <a:lumMod val="50000"/>
                </a:schemeClr>
              </a:solidFill>
              <a:latin typeface="Roboto" pitchFamily="2" charset="0"/>
              <a:ea typeface="Roboto" pitchFamily="2" charset="0"/>
            </a:endParaRPr>
          </a:p>
          <a:p>
            <a:r>
              <a:rPr lang="en-US" sz="1800" dirty="0" err="1" smtClean="0"/>
              <a:t>arr.reduce</a:t>
            </a:r>
            <a:r>
              <a:rPr lang="en-US" sz="1800" dirty="0" smtClean="0"/>
              <a:t>(function(</a:t>
            </a:r>
            <a:r>
              <a:rPr lang="en-US" sz="1800" dirty="0" err="1" smtClean="0"/>
              <a:t>previousValue</a:t>
            </a:r>
            <a:r>
              <a:rPr lang="en-US" sz="1800" dirty="0" smtClean="0"/>
              <a:t>, item, index, array) { </a:t>
            </a:r>
            <a:endParaRPr lang="ru-RU" sz="1800" dirty="0" smtClean="0"/>
          </a:p>
          <a:p>
            <a:r>
              <a:rPr lang="en-US" sz="1800" dirty="0" smtClean="0"/>
              <a:t>} ,[initial]);</a:t>
            </a:r>
            <a:endParaRPr lang="ru-RU" sz="1800" dirty="0" smtClean="0"/>
          </a:p>
          <a:p>
            <a:endParaRPr lang="ru-RU" sz="1800" dirty="0" smtClean="0"/>
          </a:p>
          <a:p>
            <a:r>
              <a:rPr lang="ru-RU" sz="1800" dirty="0" err="1" smtClean="0"/>
              <a:t>previousValue</a:t>
            </a:r>
            <a:r>
              <a:rPr lang="ru-RU" sz="1800" dirty="0" smtClean="0"/>
              <a:t> </a:t>
            </a:r>
            <a:r>
              <a:rPr lang="pl-PL" sz="1800" dirty="0" smtClean="0"/>
              <a:t>	</a:t>
            </a:r>
            <a:r>
              <a:rPr lang="ru-RU" sz="1800" dirty="0" smtClean="0"/>
              <a:t>– последний результат вызова функции, он же </a:t>
            </a:r>
            <a:r>
              <a:rPr lang="pl-PL" sz="1800" dirty="0" smtClean="0"/>
              <a:t>			</a:t>
            </a:r>
            <a:r>
              <a:rPr lang="ru-RU" sz="1800" dirty="0" smtClean="0"/>
              <a:t>«промежуточный результат».</a:t>
            </a:r>
          </a:p>
          <a:p>
            <a:r>
              <a:rPr lang="pl-PL" sz="1800" dirty="0" smtClean="0"/>
              <a:t>i</a:t>
            </a:r>
            <a:r>
              <a:rPr lang="ru-RU" sz="1800" dirty="0" err="1" smtClean="0"/>
              <a:t>tem</a:t>
            </a:r>
            <a:r>
              <a:rPr lang="ru-RU" sz="1800" dirty="0" smtClean="0"/>
              <a:t> </a:t>
            </a:r>
            <a:r>
              <a:rPr lang="pl-PL" sz="1800" dirty="0" smtClean="0"/>
              <a:t>		</a:t>
            </a:r>
            <a:r>
              <a:rPr lang="ru-RU" sz="1800" dirty="0" smtClean="0"/>
              <a:t>– текущий элемент массива, элементы перебираются по </a:t>
            </a:r>
            <a:r>
              <a:rPr lang="pl-PL" sz="1800" dirty="0" smtClean="0"/>
              <a:t>		</a:t>
            </a:r>
            <a:r>
              <a:rPr lang="ru-RU" sz="1800" dirty="0" smtClean="0"/>
              <a:t>очереди слева направо.</a:t>
            </a:r>
          </a:p>
          <a:p>
            <a:r>
              <a:rPr lang="ru-RU" sz="1800" dirty="0" err="1" smtClean="0"/>
              <a:t>index</a:t>
            </a:r>
            <a:r>
              <a:rPr lang="ru-RU" sz="1800" dirty="0" smtClean="0"/>
              <a:t> </a:t>
            </a:r>
            <a:r>
              <a:rPr lang="pl-PL" sz="1800" dirty="0" smtClean="0"/>
              <a:t>		</a:t>
            </a:r>
            <a:r>
              <a:rPr lang="ru-RU" sz="1800" dirty="0" smtClean="0"/>
              <a:t>– номер текущего элемента.</a:t>
            </a:r>
          </a:p>
          <a:p>
            <a:r>
              <a:rPr lang="pl-PL" sz="1800" dirty="0" smtClean="0"/>
              <a:t>a</a:t>
            </a:r>
            <a:r>
              <a:rPr lang="en-US" sz="1800" dirty="0" err="1" smtClean="0"/>
              <a:t>rray</a:t>
            </a:r>
            <a:r>
              <a:rPr lang="pl-PL" sz="1800" dirty="0" smtClean="0"/>
              <a:t>		</a:t>
            </a:r>
            <a:r>
              <a:rPr lang="ru-RU" sz="1800" dirty="0" smtClean="0"/>
              <a:t>– обрабатываемый массив.</a:t>
            </a:r>
            <a:endParaRPr lang="pl-PL" sz="1800" dirty="0" smtClean="0"/>
          </a:p>
          <a:p>
            <a:r>
              <a:rPr lang="en-US" sz="1800" dirty="0" smtClean="0"/>
              <a:t>Initial</a:t>
            </a:r>
            <a:r>
              <a:rPr lang="pl-PL" sz="1800" dirty="0" smtClean="0"/>
              <a:t>		</a:t>
            </a:r>
            <a:r>
              <a:rPr lang="ru-RU" sz="1800" dirty="0" smtClean="0"/>
              <a:t>– начальное значение для </a:t>
            </a:r>
            <a:r>
              <a:rPr lang="en-US" sz="1800" dirty="0" err="1" smtClean="0"/>
              <a:t>previousValue</a:t>
            </a:r>
            <a:endParaRPr lang="ru-RU" sz="1800" dirty="0" smtClean="0"/>
          </a:p>
        </p:txBody>
      </p:sp>
    </p:spTree>
  </p:cSld>
  <p:clrMapOvr>
    <a:masterClrMapping/>
  </p:clrMapOvr>
  <p:transition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Метод </a:t>
            </a:r>
            <a:r>
              <a:rPr lang="en-US" sz="4000" b="1" dirty="0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reduce</a:t>
            </a:r>
            <a:endParaRPr sz="4000" b="1" i="0" u="none" strike="noStrike" cap="none">
              <a:solidFill>
                <a:srgbClr val="00B050"/>
              </a:solidFill>
              <a:latin typeface="Roboto" pitchFamily="2" charset="0"/>
              <a:ea typeface="Roboto" pitchFamily="2" charset="0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3604343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l-PL" sz="18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for</a:t>
            </a:r>
          </a:p>
          <a:p>
            <a:endParaRPr lang="pl-PL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endParaRPr lang="pl-PL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r>
              <a:rPr lang="nn-NO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let arr = [1,2,3,4,5];</a:t>
            </a:r>
            <a:endParaRPr lang="pl-PL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endParaRPr lang="nn-NO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r>
              <a:rPr lang="nn-NO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let summ = 0;</a:t>
            </a:r>
            <a:endParaRPr lang="pl-PL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endParaRPr lang="nn-NO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r>
              <a:rPr lang="nn-NO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for (let i = 0; i &lt; arr.length; i++) {</a:t>
            </a:r>
          </a:p>
          <a:p>
            <a:r>
              <a:rPr lang="pl-PL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   </a:t>
            </a:r>
            <a:r>
              <a:rPr lang="nn-NO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summ += arr[i];</a:t>
            </a:r>
          </a:p>
          <a:p>
            <a:r>
              <a:rPr lang="nn-NO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}</a:t>
            </a:r>
            <a:endParaRPr lang="pl-PL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endParaRPr lang="nn-NO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r>
              <a:rPr lang="nn-NO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console.log(summ);</a:t>
            </a:r>
            <a:endParaRPr lang="ru-RU" sz="1800" dirty="0" smtClean="0">
              <a:solidFill>
                <a:schemeClr val="tx1"/>
              </a:solidFill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4080294" y="2679940"/>
            <a:ext cx="5063706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l-PL" sz="18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r</a:t>
            </a:r>
            <a:r>
              <a:rPr lang="nn-NO" sz="18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educe</a:t>
            </a:r>
            <a:endParaRPr lang="pl-PL" sz="1800" b="1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endParaRPr lang="pl-PL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endParaRPr lang="pl-PL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r>
              <a:rPr lang="nn-NO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let arr = [1,2,3,4,5];</a:t>
            </a:r>
            <a:endParaRPr lang="pl-PL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endParaRPr lang="nn-NO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r>
              <a:rPr lang="nn-NO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let result = arr.reduce(function (summ, elem) {</a:t>
            </a:r>
          </a:p>
          <a:p>
            <a:r>
              <a:rPr lang="pl-PL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   </a:t>
            </a:r>
            <a:r>
              <a:rPr lang="nn-NO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return summ + elem;</a:t>
            </a:r>
          </a:p>
          <a:p>
            <a:r>
              <a:rPr lang="nn-NO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}, 0);</a:t>
            </a:r>
          </a:p>
          <a:p>
            <a:endParaRPr lang="pl-PL" sz="18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r>
              <a:rPr lang="nn-NO" sz="18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console.log(result);</a:t>
            </a:r>
            <a:endParaRPr lang="ru-RU" sz="1800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3190275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 ()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{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console.log('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');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err="1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fooMain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(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x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 {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x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();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err="1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fooMain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2000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4044411" y="2861094"/>
            <a:ext cx="4823544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Вызываем 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fooMain</a:t>
            </a:r>
            <a:r>
              <a:rPr lang="ru-RU" sz="2000" dirty="0" smtClean="0">
                <a:latin typeface="Roboto" pitchFamily="2" charset="0"/>
                <a:ea typeface="Roboto" pitchFamily="2" charset="0"/>
              </a:rPr>
              <a:t> и в качестве параметра передаем другую функцию. 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Обратите внимание: когда мы передаем функцию как параметр, мы пишем ее имя без скобок. Если будут скобки – функция сразу же выполнится.</a:t>
            </a:r>
          </a:p>
          <a:p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fooMain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в свою очередь ждет в качестве параметра функцию, которую затем выполняет.  </a:t>
            </a:r>
          </a:p>
        </p:txBody>
      </p:sp>
    </p:spTree>
  </p:cSld>
  <p:clrMapOvr>
    <a:masterClrMapping/>
  </p:clrMapOvr>
  <p:transition>
    <p:fad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ru-RU" sz="4000" b="1" i="0" u="none" strike="noStrike" cap="none" dirty="0" smtClean="0">
                <a:solidFill>
                  <a:srgbClr val="00B050"/>
                </a:solidFill>
                <a:latin typeface="Roboto" pitchFamily="2" charset="0"/>
                <a:ea typeface="Roboto" pitchFamily="2" charset="0"/>
                <a:cs typeface="Roboto"/>
                <a:sym typeface="Roboto"/>
              </a:rPr>
              <a:t>Итого</a:t>
            </a:r>
            <a:endParaRPr sz="4000" b="1" i="0" u="none" strike="noStrike" cap="none">
              <a:solidFill>
                <a:srgbClr val="00B050"/>
              </a:solidFill>
              <a:latin typeface="Roboto" pitchFamily="2" charset="0"/>
              <a:ea typeface="Roboto" pitchFamily="2" charset="0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049354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1800" dirty="0" err="1" smtClean="0">
                <a:latin typeface="Roboto" pitchFamily="2" charset="0"/>
                <a:ea typeface="Roboto" pitchFamily="2" charset="0"/>
              </a:rPr>
              <a:t>forEach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 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		– 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для перебора массива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.</a:t>
            </a:r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ru-RU" sz="1800" dirty="0" err="1" smtClean="0">
                <a:latin typeface="Roboto" pitchFamily="2" charset="0"/>
                <a:ea typeface="Roboto" pitchFamily="2" charset="0"/>
              </a:rPr>
              <a:t>filter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 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		– 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для фильтрации массива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.</a:t>
            </a:r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ru-RU" sz="1800" dirty="0" err="1" smtClean="0">
                <a:latin typeface="Roboto" pitchFamily="2" charset="0"/>
                <a:ea typeface="Roboto" pitchFamily="2" charset="0"/>
              </a:rPr>
              <a:t>every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/</a:t>
            </a:r>
            <a:r>
              <a:rPr lang="ru-RU" sz="1800" dirty="0" err="1" smtClean="0">
                <a:latin typeface="Roboto" pitchFamily="2" charset="0"/>
                <a:ea typeface="Roboto" pitchFamily="2" charset="0"/>
              </a:rPr>
              <a:t>some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 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	– 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для проверки массива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.</a:t>
            </a:r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ru-RU" sz="1800" dirty="0" err="1" smtClean="0">
                <a:latin typeface="Roboto" pitchFamily="2" charset="0"/>
                <a:ea typeface="Roboto" pitchFamily="2" charset="0"/>
              </a:rPr>
              <a:t>map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 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		– 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для трансформации массива в массив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.</a:t>
            </a:r>
            <a:endParaRPr lang="pl-PL" sz="1800" dirty="0" smtClean="0">
              <a:latin typeface="Roboto" pitchFamily="2" charset="0"/>
              <a:ea typeface="Roboto" pitchFamily="2" charset="0"/>
            </a:endParaRPr>
          </a:p>
          <a:p>
            <a:endParaRPr lang="ru-RU" sz="1800" dirty="0" smtClean="0">
              <a:latin typeface="Roboto" pitchFamily="2" charset="0"/>
              <a:ea typeface="Roboto" pitchFamily="2" charset="0"/>
            </a:endParaRPr>
          </a:p>
          <a:p>
            <a:r>
              <a:rPr lang="ru-RU" sz="1800" dirty="0" err="1" smtClean="0">
                <a:latin typeface="Roboto" pitchFamily="2" charset="0"/>
                <a:ea typeface="Roboto" pitchFamily="2" charset="0"/>
              </a:rPr>
              <a:t>reduce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 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		– </a:t>
            </a:r>
            <a:r>
              <a:rPr lang="ru-RU" sz="1800" dirty="0" smtClean="0">
                <a:latin typeface="Roboto" pitchFamily="2" charset="0"/>
                <a:ea typeface="Roboto" pitchFamily="2" charset="0"/>
              </a:rPr>
              <a:t>для прохода по массиву с вычислением значения.</a:t>
            </a:r>
            <a:endParaRPr lang="ru-RU" sz="1800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sz="41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Полезные ссылки</a:t>
            </a:r>
            <a:endParaRPr sz="41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8107331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12700">
              <a:lnSpc>
                <a:spcPct val="150000"/>
              </a:lnSpc>
              <a:buSzPts val="2000"/>
            </a:pPr>
            <a:r>
              <a:rPr lang="pl-PL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  <a:hlinkClick r:id="rId4"/>
              </a:rPr>
              <a:t>https://habr.com/ru/post/337030/</a:t>
            </a:r>
          </a:p>
          <a:p>
            <a:pPr lvl="0" indent="-12700">
              <a:lnSpc>
                <a:spcPct val="150000"/>
              </a:lnSpc>
              <a:buSzPts val="2000"/>
            </a:pPr>
            <a:endParaRPr lang="pl-PL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  <a:hlinkClick r:id="rId4"/>
            </a:endParaRPr>
          </a:p>
          <a:p>
            <a:pPr indent="-12700">
              <a:lnSpc>
                <a:spcPct val="150000"/>
              </a:lnSpc>
              <a:buSzPts val="2000"/>
            </a:pPr>
            <a:r>
              <a:rPr lang="pl-PL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  <a:hlinkClick r:id="rId5"/>
              </a:rPr>
              <a:t>https://developer.mozilla.org/ru/docs/%D0%A1%D0%BB%D0%BE%D0%B2%D0%B0%D1%80%D1%8C/%D1%84%D1%83%D0%BD%D0%BA%D1%86%D0%B8%D1%8F_%D0%BE%D0%B1%D1%80%D0%B0%</a:t>
            </a:r>
          </a:p>
          <a:p>
            <a:pPr indent="-12700">
              <a:lnSpc>
                <a:spcPct val="150000"/>
              </a:lnSpc>
              <a:buSzPts val="2000"/>
            </a:pPr>
            <a:r>
              <a:rPr lang="pl-PL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  <a:hlinkClick r:id="rId5"/>
              </a:rPr>
              <a:t>D1%82%D0%BD%D0%BE%D0%B3%D0%BE_%D0%B2%D1%8B%D0%B7%D0%BE%D0%B2%D0%B0</a:t>
            </a:r>
            <a:endParaRPr lang="pl-PL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indent="-12700">
              <a:lnSpc>
                <a:spcPct val="150000"/>
              </a:lnSpc>
              <a:buSzPts val="2000"/>
            </a:pPr>
            <a:endParaRPr lang="pl-PL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lnSpc>
                <a:spcPct val="150000"/>
              </a:lnSpc>
              <a:buSzPts val="2000"/>
            </a:pPr>
            <a:r>
              <a:rPr lang="en-US" dirty="0" smtClean="0">
                <a:solidFill>
                  <a:schemeClr val="tx1"/>
                </a:solidFill>
                <a:latin typeface="Roboto"/>
                <a:ea typeface="Roboto"/>
                <a:cs typeface="Calibri"/>
                <a:sym typeface="Roboto"/>
                <a:hlinkClick r:id="rId4"/>
              </a:rPr>
              <a:t>https://learn.javascript.ru/array-methods</a:t>
            </a:r>
            <a:endParaRPr lang="pl-PL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lnSpc>
                <a:spcPct val="150000"/>
              </a:lnSpc>
              <a:buSzPts val="2000"/>
            </a:pPr>
            <a:endParaRPr lang="pl-PL" b="1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lnSpc>
                <a:spcPct val="150000"/>
              </a:lnSpc>
              <a:buSzPts val="2000"/>
            </a:pPr>
            <a:endParaRPr lang="pl-PL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  <a:p>
            <a:pPr lvl="0" indent="-12700">
              <a:lnSpc>
                <a:spcPct val="150000"/>
              </a:lnSpc>
              <a:buSzPts val="2000"/>
            </a:pPr>
            <a:endParaRPr lang="ru-RU" dirty="0" smtClean="0">
              <a:solidFill>
                <a:schemeClr val="tx1"/>
              </a:solidFill>
              <a:latin typeface="Roboto"/>
              <a:ea typeface="Roboto"/>
              <a:cs typeface="Calibri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/>
          <p:nvPr/>
        </p:nvSpPr>
        <p:spPr>
          <a:xfrm>
            <a:off x="5436096" y="0"/>
            <a:ext cx="3708000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27"/>
          <p:cNvSpPr txBox="1"/>
          <p:nvPr/>
        </p:nvSpPr>
        <p:spPr>
          <a:xfrm>
            <a:off x="5970588" y="3212976"/>
            <a:ext cx="2922000" cy="3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Roboto"/>
              <a:buNone/>
            </a:pPr>
            <a:r>
              <a:rPr lang="en-US" sz="1500" b="1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ITEA</a:t>
            </a:r>
            <a:endParaRPr sz="15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Roboto"/>
              <a:buNone/>
            </a:pPr>
            <a:r>
              <a:rPr lang="en-US" sz="1500" b="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500" b="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500" b="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ЖК “Smart House”, </a:t>
            </a:r>
            <a:r>
              <a:rPr lang="en-US" sz="1500" b="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ул</a:t>
            </a:r>
            <a:r>
              <a:rPr lang="en-US" sz="1500" b="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sz="1500" b="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Машиностроительная</a:t>
            </a:r>
            <a:r>
              <a:rPr lang="en-US" sz="1500" b="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, 41 (</a:t>
            </a:r>
            <a:r>
              <a:rPr lang="en-US" sz="1500" b="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м.Берестейская</a:t>
            </a:r>
            <a:r>
              <a:rPr lang="en-US" sz="1500" b="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Roboto"/>
              <a:buNone/>
            </a:pPr>
            <a:r>
              <a:rPr lang="en-US" sz="1500" b="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500" b="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Roboto"/>
              <a:buNone/>
            </a:pPr>
            <a:r>
              <a:rPr lang="ru-RU" sz="1500" b="0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ЖК «Корона» улица Срибнокильская,1</a:t>
            </a:r>
            <a:br>
              <a:rPr lang="ru-RU" sz="1500" b="0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500" b="0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м. Позняки</a:t>
            </a:r>
            <a:endParaRPr sz="1500" b="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5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+38 (044) 599-01-79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Roboto"/>
              <a:buNone/>
            </a:pPr>
            <a:r>
              <a:rPr lang="en-US" sz="1500" b="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facebook.com/</a:t>
            </a:r>
            <a:r>
              <a:rPr lang="en-US" sz="1500" b="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Itea</a:t>
            </a:r>
            <a:endParaRPr sz="1500" b="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en-US" sz="1500" b="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info@itea.ua</a:t>
            </a:r>
            <a:endParaRPr sz="1500" b="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Roboto"/>
              <a:buNone/>
            </a:pPr>
            <a:r>
              <a:rPr lang="en-US" sz="1500" b="1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itea.ua</a:t>
            </a:r>
            <a:endParaRPr sz="1500" b="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 b="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02" name="Google Shape;302;p27"/>
          <p:cNvCxnSpPr/>
          <p:nvPr/>
        </p:nvCxnSpPr>
        <p:spPr>
          <a:xfrm>
            <a:off x="5940152" y="3237967"/>
            <a:ext cx="0" cy="108000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3" name="Google Shape;303;p27"/>
          <p:cNvSpPr txBox="1"/>
          <p:nvPr/>
        </p:nvSpPr>
        <p:spPr>
          <a:xfrm>
            <a:off x="5868150" y="1935301"/>
            <a:ext cx="2880300" cy="9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None/>
            </a:pPr>
            <a:r>
              <a:rPr lang="en-US" sz="2800" b="1" i="0" u="none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КОНТАКТНЫЕ </a:t>
            </a:r>
            <a:br>
              <a:rPr lang="en-US" sz="2800" b="1" i="0" u="none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2800" b="1" i="0" u="none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ДАННЫЕ</a:t>
            </a:r>
            <a:endParaRPr sz="28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27"/>
          <p:cNvSpPr/>
          <p:nvPr/>
        </p:nvSpPr>
        <p:spPr>
          <a:xfrm>
            <a:off x="5436094" y="0"/>
            <a:ext cx="45600" cy="6858000"/>
          </a:xfrm>
          <a:prstGeom prst="rect">
            <a:avLst/>
          </a:prstGeom>
          <a:gradFill>
            <a:gsLst>
              <a:gs pos="0">
                <a:srgbClr val="DB0000"/>
              </a:gs>
              <a:gs pos="100000">
                <a:srgbClr val="54030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5" name="Google Shape;305;p27"/>
          <p:cNvCxnSpPr/>
          <p:nvPr/>
        </p:nvCxnSpPr>
        <p:spPr>
          <a:xfrm>
            <a:off x="5940152" y="4627173"/>
            <a:ext cx="0" cy="100800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06" name="Google Shape;30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1224" y="669249"/>
            <a:ext cx="2119300" cy="61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7"/>
          <p:cNvPicPr preferRelativeResize="0"/>
          <p:nvPr/>
        </p:nvPicPr>
        <p:blipFill rotWithShape="1">
          <a:blip r:embed="rId4">
            <a:alphaModFix/>
          </a:blip>
          <a:srcRect r="6664"/>
          <a:stretch/>
        </p:blipFill>
        <p:spPr>
          <a:xfrm>
            <a:off x="188259" y="292258"/>
            <a:ext cx="4869516" cy="2945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" y="3237967"/>
            <a:ext cx="5420877" cy="362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0009042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907102"/>
            <a:ext cx="3190275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l-PL" sz="2000" dirty="0" smtClean="0">
                <a:latin typeface="Roboto" pitchFamily="2" charset="0"/>
                <a:ea typeface="Roboto" pitchFamily="2" charset="0"/>
              </a:rPr>
              <a:t>let </a:t>
            </a:r>
            <a:r>
              <a:rPr lang="pl-PL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foo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 =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()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{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console.log('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');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  <a:r>
              <a:rPr lang="pl-PL" sz="2000" dirty="0" smtClean="0">
                <a:latin typeface="Roboto" pitchFamily="2" charset="0"/>
                <a:ea typeface="Roboto" pitchFamily="2" charset="0"/>
              </a:rPr>
              <a:t>;</a:t>
            </a:r>
          </a:p>
          <a:p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err="1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fooMain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(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x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 {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x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();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err="1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fooMain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</a:t>
            </a:r>
            <a:r>
              <a:rPr lang="en-US" sz="2000" dirty="0" err="1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4044411" y="2861094"/>
            <a:ext cx="4823544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Пример точно такой же. Только использовано функциональное выражение</a:t>
            </a: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3190275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uk-UA" sz="20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//</a:t>
            </a:r>
            <a:r>
              <a:rPr lang="pl-PL" sz="20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let foo =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function () {</a:t>
            </a:r>
          </a:p>
          <a:p>
            <a:r>
              <a:rPr lang="ru-RU" sz="20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//   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console.log('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');</a:t>
            </a:r>
          </a:p>
          <a:p>
            <a:r>
              <a:rPr lang="uk-UA" sz="20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//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}</a:t>
            </a:r>
            <a:r>
              <a:rPr lang="pl-PL" sz="2000" dirty="0" smtClean="0">
                <a:solidFill>
                  <a:schemeClr val="bg1">
                    <a:lumMod val="50000"/>
                  </a:schemeClr>
                </a:solidFill>
                <a:latin typeface="Roboto" pitchFamily="2" charset="0"/>
                <a:ea typeface="Roboto" pitchFamily="2" charset="0"/>
              </a:rPr>
              <a:t>;</a:t>
            </a:r>
          </a:p>
          <a:p>
            <a:endParaRPr lang="pl-PL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err="1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fooMain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 (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x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) {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x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();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</a:p>
          <a:p>
            <a:endParaRPr lang="ru-RU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err="1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fooMain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(function 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()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{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console.log('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');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});</a:t>
            </a:r>
            <a:endParaRPr lang="ru-RU" sz="2000" dirty="0" smtClean="0">
              <a:latin typeface="Roboto" pitchFamily="2" charset="0"/>
              <a:ea typeface="Roboto" pitchFamily="2" charset="0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4044411" y="2861094"/>
            <a:ext cx="4823544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Фактически вместо 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foo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при вызове 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fooMain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 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будет подставлено</a:t>
            </a:r>
          </a:p>
          <a:p>
            <a:endParaRPr lang="uk-UA" sz="2000" dirty="0" smtClean="0"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()</a:t>
            </a:r>
            <a:r>
              <a:rPr lang="en-US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{</a:t>
            </a:r>
          </a:p>
          <a:p>
            <a:r>
              <a:rPr lang="ru-RU" sz="2000" dirty="0" smtClean="0"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console.log('</a:t>
            </a:r>
            <a:r>
              <a:rPr lang="en-US" sz="2000" dirty="0" err="1" smtClean="0"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latin typeface="Roboto" pitchFamily="2" charset="0"/>
                <a:ea typeface="Roboto" pitchFamily="2" charset="0"/>
              </a:rPr>
              <a:t>');</a:t>
            </a:r>
          </a:p>
          <a:p>
            <a:r>
              <a:rPr lang="en-US" sz="2000" dirty="0" smtClean="0">
                <a:latin typeface="Roboto" pitchFamily="2" charset="0"/>
                <a:ea typeface="Roboto" pitchFamily="2" charset="0"/>
              </a:rPr>
              <a:t>}</a:t>
            </a:r>
            <a:r>
              <a:rPr lang="uk-UA" sz="2000" dirty="0" smtClean="0">
                <a:solidFill>
                  <a:srgbClr val="00B050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2000" dirty="0" smtClean="0">
                <a:solidFill>
                  <a:srgbClr val="FF0000"/>
                </a:solidFill>
                <a:latin typeface="Roboto" pitchFamily="2" charset="0"/>
                <a:ea typeface="Roboto" pitchFamily="2" charset="0"/>
              </a:rPr>
              <a:t> </a:t>
            </a: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 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827862"/>
            <a:ext cx="8229600" cy="7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pl-PL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CallBack</a:t>
            </a:r>
            <a:r>
              <a:rPr lang="uk-UA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ru-RU" sz="4000" b="1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функция</a:t>
            </a:r>
            <a:endParaRPr lang="ru-RU" sz="40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67325" y="2717321"/>
            <a:ext cx="3190275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() {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   return '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str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';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function 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mainFoo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(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func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) {</a:t>
            </a:r>
          </a:p>
          <a:p>
            <a:r>
              <a:rPr lang="uk-UA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   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console.log(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func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, '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func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'); 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}</a:t>
            </a:r>
          </a:p>
          <a:p>
            <a:endParaRPr lang="en-US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mainFoo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(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);</a:t>
            </a:r>
          </a:p>
          <a:p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mainFoo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(</a:t>
            </a:r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foo</a:t>
            </a:r>
            <a:r>
              <a:rPr lang="en-US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());</a:t>
            </a:r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9" name="Shape 163"/>
          <p:cNvSpPr txBox="1"/>
          <p:nvPr/>
        </p:nvSpPr>
        <p:spPr>
          <a:xfrm>
            <a:off x="4044411" y="2861094"/>
            <a:ext cx="4823544" cy="364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Посмотрим, что в первом и втором случае мы передаем в функцию</a:t>
            </a:r>
          </a:p>
          <a:p>
            <a:r>
              <a:rPr lang="en-US" sz="2000" dirty="0" err="1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mainFoo</a:t>
            </a:r>
            <a:r>
              <a:rPr lang="ru-RU" sz="2000" dirty="0" smtClean="0">
                <a:solidFill>
                  <a:schemeClr val="tx1"/>
                </a:solidFill>
                <a:latin typeface="Roboto" pitchFamily="2" charset="0"/>
                <a:ea typeface="Roboto" pitchFamily="2" charset="0"/>
              </a:rPr>
              <a:t> </a:t>
            </a:r>
            <a:endParaRPr lang="pl-PL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endParaRPr lang="pl-PL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  <a:p>
            <a:endParaRPr lang="ru-RU" sz="2000" dirty="0" smtClean="0">
              <a:solidFill>
                <a:schemeClr val="tx1"/>
              </a:solidFill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4499</TotalTime>
  <Words>2434</Words>
  <Application>Microsoft Office PowerPoint</Application>
  <PresentationFormat>Экран (4:3)</PresentationFormat>
  <Paragraphs>810</Paragraphs>
  <Slides>62</Slides>
  <Notes>62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62</vt:i4>
      </vt:variant>
    </vt:vector>
  </HeadingPairs>
  <TitlesOfParts>
    <vt:vector size="67" baseType="lpstr">
      <vt:lpstr>Arial</vt:lpstr>
      <vt:lpstr>Roboto</vt:lpstr>
      <vt:lpstr>Calibri</vt:lpstr>
      <vt:lpstr>Noto Sans Symbols</vt:lpstr>
      <vt:lpstr>Тема Office</vt:lpstr>
      <vt:lpstr>Слайд 1</vt:lpstr>
      <vt:lpstr>Слайд 2</vt:lpstr>
      <vt:lpstr>План урока</vt:lpstr>
      <vt:lpstr>CallBack функция</vt:lpstr>
      <vt:lpstr>CallBack функция</vt:lpstr>
      <vt:lpstr>CallBack функция</vt:lpstr>
      <vt:lpstr>CallBack функция</vt:lpstr>
      <vt:lpstr>CallBack функция</vt:lpstr>
      <vt:lpstr>CallBack функция</vt:lpstr>
      <vt:lpstr>CallBack функция</vt:lpstr>
      <vt:lpstr>CallBack функция</vt:lpstr>
      <vt:lpstr>CallBack функция</vt:lpstr>
      <vt:lpstr>CallBack функция с параметром</vt:lpstr>
      <vt:lpstr>CallBack функция с параметром</vt:lpstr>
      <vt:lpstr>CallBack функция с параметром</vt:lpstr>
      <vt:lpstr>CallBack функция с параметром</vt:lpstr>
      <vt:lpstr>CallBack функция с параметром</vt:lpstr>
      <vt:lpstr>CallBack функция с параметром</vt:lpstr>
      <vt:lpstr>CallBack функция</vt:lpstr>
      <vt:lpstr>CallBack функция</vt:lpstr>
      <vt:lpstr>Задание 1</vt:lpstr>
      <vt:lpstr>Задание 2</vt:lpstr>
      <vt:lpstr>Рекурсия</vt:lpstr>
      <vt:lpstr>Рекурсия</vt:lpstr>
      <vt:lpstr>Рекурсия</vt:lpstr>
      <vt:lpstr>Рекурсия</vt:lpstr>
      <vt:lpstr>Рекурсия</vt:lpstr>
      <vt:lpstr>Рекурсия</vt:lpstr>
      <vt:lpstr>Рекурсия</vt:lpstr>
      <vt:lpstr>Рекурсия</vt:lpstr>
      <vt:lpstr>Рекурсия</vt:lpstr>
      <vt:lpstr>Рекурсия</vt:lpstr>
      <vt:lpstr>Рекурсия</vt:lpstr>
      <vt:lpstr>Задание 3</vt:lpstr>
      <vt:lpstr>Задание 4</vt:lpstr>
      <vt:lpstr>Методы массивов</vt:lpstr>
      <vt:lpstr>Метод forEach</vt:lpstr>
      <vt:lpstr>Метод forEach</vt:lpstr>
      <vt:lpstr>for vs forEach</vt:lpstr>
      <vt:lpstr>Задание 5 (forEach)</vt:lpstr>
      <vt:lpstr>Метод map</vt:lpstr>
      <vt:lpstr>Метод map</vt:lpstr>
      <vt:lpstr>for vs map</vt:lpstr>
      <vt:lpstr>forEach  &amp; map</vt:lpstr>
      <vt:lpstr>Задание 6 (map)</vt:lpstr>
      <vt:lpstr>Метод filter</vt:lpstr>
      <vt:lpstr>Метод filter</vt:lpstr>
      <vt:lpstr>for vs filter</vt:lpstr>
      <vt:lpstr>Задание 7 (filter)</vt:lpstr>
      <vt:lpstr>Метод filter и map </vt:lpstr>
      <vt:lpstr>Метод every</vt:lpstr>
      <vt:lpstr>Метод every</vt:lpstr>
      <vt:lpstr>for vs every</vt:lpstr>
      <vt:lpstr>Пример every </vt:lpstr>
      <vt:lpstr>Метод some</vt:lpstr>
      <vt:lpstr>Метод some</vt:lpstr>
      <vt:lpstr>some  vs every</vt:lpstr>
      <vt:lpstr>Метод reduce</vt:lpstr>
      <vt:lpstr>Метод reduce</vt:lpstr>
      <vt:lpstr>Итого</vt:lpstr>
      <vt:lpstr>Полезные ссылки</vt:lpstr>
      <vt:lpstr>Слайд 62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Karina</dc:creator>
  <cp:lastModifiedBy>Art_Line</cp:lastModifiedBy>
  <cp:revision>518</cp:revision>
  <dcterms:modified xsi:type="dcterms:W3CDTF">2021-01-26T16:56:12Z</dcterms:modified>
</cp:coreProperties>
</file>